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handoutMasterIdLst>
    <p:handoutMasterId r:id="rId51"/>
  </p:handoutMasterIdLst>
  <p:sldIdLst>
    <p:sldId id="859" r:id="rId3"/>
    <p:sldId id="1242" r:id="rId4"/>
    <p:sldId id="1284" r:id="rId5"/>
    <p:sldId id="1285" r:id="rId6"/>
    <p:sldId id="1288" r:id="rId7"/>
    <p:sldId id="1287" r:id="rId8"/>
    <p:sldId id="1289" r:id="rId9"/>
    <p:sldId id="1290" r:id="rId10"/>
    <p:sldId id="1291" r:id="rId11"/>
    <p:sldId id="1292" r:id="rId12"/>
    <p:sldId id="1293" r:id="rId13"/>
    <p:sldId id="1286" r:id="rId14"/>
    <p:sldId id="1294" r:id="rId15"/>
    <p:sldId id="1249" r:id="rId16"/>
    <p:sldId id="1250" r:id="rId17"/>
    <p:sldId id="1252" r:id="rId18"/>
    <p:sldId id="1295" r:id="rId19"/>
    <p:sldId id="1298" r:id="rId20"/>
    <p:sldId id="1296" r:id="rId21"/>
    <p:sldId id="1299" r:id="rId22"/>
    <p:sldId id="1300" r:id="rId23"/>
    <p:sldId id="1297" r:id="rId24"/>
    <p:sldId id="1301" r:id="rId25"/>
    <p:sldId id="1302" r:id="rId26"/>
    <p:sldId id="1306" r:id="rId27"/>
    <p:sldId id="1308" r:id="rId28"/>
    <p:sldId id="1303" r:id="rId29"/>
    <p:sldId id="1307" r:id="rId30"/>
    <p:sldId id="1304" r:id="rId31"/>
    <p:sldId id="1305" r:id="rId32"/>
    <p:sldId id="1309" r:id="rId33"/>
    <p:sldId id="1312" r:id="rId34"/>
    <p:sldId id="1310" r:id="rId35"/>
    <p:sldId id="1313" r:id="rId36"/>
    <p:sldId id="1311" r:id="rId37"/>
    <p:sldId id="1314" r:id="rId38"/>
    <p:sldId id="1240" r:id="rId39"/>
    <p:sldId id="1257" r:id="rId40"/>
    <p:sldId id="1258" r:id="rId41"/>
    <p:sldId id="1318" r:id="rId42"/>
    <p:sldId id="1316" r:id="rId43"/>
    <p:sldId id="1319" r:id="rId44"/>
    <p:sldId id="1317" r:id="rId45"/>
    <p:sldId id="1260" r:id="rId46"/>
    <p:sldId id="1320" r:id="rId47"/>
    <p:sldId id="1262" r:id="rId48"/>
    <p:sldId id="1321" r:id="rId4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handoutMaster" Target="handoutMasters/handoutMaster1.xml"/><Relationship Id="rId50" Type="http://schemas.openxmlformats.org/officeDocument/2006/relationships/notesMaster" Target="notesMasters/notesMaster1.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RJ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27.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33.png"/></Relationships>
</file>

<file path=ppt/slides/_rels/slide3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7.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3.jpeg"/><Relationship Id="rId2" Type="http://schemas.openxmlformats.org/officeDocument/2006/relationships/image" Target="../media/image21.png"/><Relationship Id="rId1" Type="http://schemas.openxmlformats.org/officeDocument/2006/relationships/image" Target="../media/image20.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4.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1.png"/><Relationship Id="rId3" Type="http://schemas.openxmlformats.org/officeDocument/2006/relationships/image" Target="../media/image46.png"/><Relationship Id="rId2" Type="http://schemas.openxmlformats.org/officeDocument/2006/relationships/image" Target="../media/image20.png"/><Relationship Id="rId1"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47.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49.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50.png"/><Relationship Id="rId1" Type="http://schemas.openxmlformats.org/officeDocument/2006/relationships/image" Target="../media/image20.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4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9.png"/><Relationship Id="rId1" Type="http://schemas.openxmlformats.org/officeDocument/2006/relationships/image" Target="../media/image58.png"/></Relationships>
</file>

<file path=ppt/slides/_rels/slide4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61.png"/><Relationship Id="rId3" Type="http://schemas.openxmlformats.org/officeDocument/2006/relationships/image" Target="../media/image60.png"/><Relationship Id="rId2" Type="http://schemas.openxmlformats.org/officeDocument/2006/relationships/image" Target="../media/image21.png"/><Relationship Id="rId1" Type="http://schemas.openxmlformats.org/officeDocument/2006/relationships/image" Target="../media/image20.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3.png"/></Relationships>
</file>

<file path=ppt/slides/_rels/slide4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7.png"/><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image" Target="../media/image64.png"/></Relationships>
</file>

<file path=ppt/slides/_rels/slide46.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image" Target="../media/image20.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7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291" y="1927107"/>
            <a:ext cx="11953328" cy="1223412"/>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9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第一章  有机化合物的结构特点与研究方法</a:t>
            </a:r>
            <a:endParaRPr lang="en-US" altLang="zh-CN" sz="49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研究有机化合物的一般方法</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499;FounderCES"/>
          <p:cNvPicPr/>
          <p:nvPr/>
        </p:nvPicPr>
        <p:blipFill>
          <a:blip r:embed="rId1"/>
          <a:stretch>
            <a:fillRect/>
          </a:stretch>
        </p:blipFill>
        <p:spPr>
          <a:xfrm>
            <a:off x="374074" y="836712"/>
            <a:ext cx="1600200" cy="424815"/>
          </a:xfrm>
          <a:prstGeom prst="rect">
            <a:avLst/>
          </a:prstGeom>
        </p:spPr>
      </p:pic>
      <p:sp>
        <p:nvSpPr>
          <p:cNvPr id="4" name="内容占位符 3"/>
          <p:cNvSpPr>
            <a:spLocks noGrp="1"/>
          </p:cNvSpPr>
          <p:nvPr>
            <p:ph idx="1"/>
          </p:nvPr>
        </p:nvSpPr>
        <p:spPr>
          <a:xfrm>
            <a:off x="360854" y="692696"/>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确定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红外光谱</a:t>
            </a:r>
            <a:endParaRPr lang="zh-CN" altLang="en-US"/>
          </a:p>
        </p:txBody>
      </p:sp>
      <p:graphicFrame>
        <p:nvGraphicFramePr>
          <p:cNvPr id="2" name="表格 1"/>
          <p:cNvGraphicFramePr>
            <a:graphicFrameLocks noGrp="1"/>
          </p:cNvGraphicFramePr>
          <p:nvPr/>
        </p:nvGraphicFramePr>
        <p:xfrm>
          <a:off x="378115" y="1916832"/>
          <a:ext cx="11405723" cy="4629150"/>
        </p:xfrm>
        <a:graphic>
          <a:graphicData uri="http://schemas.openxmlformats.org/drawingml/2006/table">
            <a:tbl>
              <a:tblPr firstRow="1" firstCol="1" bandRow="1"/>
              <a:tblGrid>
                <a:gridCol w="927904"/>
                <a:gridCol w="10477819"/>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有机化合物受到红外线照射时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能吸收与它的某些化学键或官能团的振动频率相同的红外线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通过红外光谱仪的记录形成红外光谱图。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可获得有机化合物分子中所含有的化学键或官能团的信息。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图中可</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找到</a:t>
                      </a: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因此可初步推测该有机化合物是含有羟基官能团的化合物。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4100" name="ca0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4966" y="3717032"/>
            <a:ext cx="4043733" cy="1800200"/>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3"/>
          <a:stretch>
            <a:fillRect/>
          </a:stretch>
        </p:blipFill>
        <p:spPr>
          <a:xfrm>
            <a:off x="3286894" y="5602589"/>
            <a:ext cx="2226186" cy="315487"/>
          </a:xfrm>
          <a:prstGeom prst="rect">
            <a:avLst/>
          </a:prstGeom>
        </p:spPr>
      </p:pic>
      <p:pic>
        <p:nvPicPr>
          <p:cNvPr id="6" name="图片 5"/>
          <p:cNvPicPr>
            <a:picLocks noChangeAspect="1"/>
          </p:cNvPicPr>
          <p:nvPr/>
        </p:nvPicPr>
        <p:blipFill>
          <a:blip r:embed="rId4"/>
          <a:stretch>
            <a:fillRect/>
          </a:stretch>
        </p:blipFill>
        <p:spPr>
          <a:xfrm>
            <a:off x="6239222" y="5564819"/>
            <a:ext cx="915358" cy="39102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红外光谱图可以初步判断该有机化合物中含有哪些基团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即判断化合物的类别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但不能得到其分子中所含官能团的数目</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核磁共振氢</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34566" y="1505312"/>
          <a:ext cx="11485848" cy="2743200"/>
        </p:xfrm>
        <a:graphic>
          <a:graphicData uri="http://schemas.openxmlformats.org/drawingml/2006/table">
            <a:tbl>
              <a:tblPr firstRow="1" firstCol="1" bandRow="1"/>
              <a:tblGrid>
                <a:gridCol w="864096"/>
                <a:gridCol w="1062175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处于不同化学环境中的氢原子因产生共振时吸收电磁波的频率不同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相应的信号在谱图中出现的位置也不同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而且吸收峰的面积与氢原子数成正比。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作用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测定有机化合物分子中有几种处于不同化学环境的氢原子及它们的相对数目。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吸收峰数目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氢原子种类数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吸收峰面积之比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处于不同化学环境的氢原子数目之比。如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的吸收峰面积之比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射线衍射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射线与晶体中的原子相互作用可产生衍射图。经过计算可以获得键长、键角等分子结构信息。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射线衍射已成为物质结构测定的一种重要技术。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年，我国科学家通过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射线衍射测定了青蒿素的分子结构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92845" y="692696"/>
            <a:ext cx="6298705" cy="674227"/>
          </a:xfrm>
          <a:prstGeom prst="rect">
            <a:avLst/>
          </a:prstGeom>
        </p:spPr>
      </p:pic>
      <p:pic>
        <p:nvPicPr>
          <p:cNvPr id="4" name="要点1.eps" descr="id:2147491565;FounderCES"/>
          <p:cNvPicPr/>
          <p:nvPr/>
        </p:nvPicPr>
        <p:blipFill>
          <a:blip r:embed="rId2"/>
          <a:stretch>
            <a:fillRect/>
          </a:stretch>
        </p:blipFill>
        <p:spPr>
          <a:xfrm>
            <a:off x="377434" y="1556792"/>
            <a:ext cx="1240790" cy="435610"/>
          </a:xfrm>
          <a:prstGeom prst="rect">
            <a:avLst/>
          </a:prstGeom>
        </p:spPr>
      </p:pic>
      <p:sp>
        <p:nvSpPr>
          <p:cNvPr id="5" name="内容占位符 4"/>
          <p:cNvSpPr>
            <a:spLocks noGrp="1"/>
          </p:cNvSpPr>
          <p:nvPr>
            <p:ph idx="1"/>
          </p:nvPr>
        </p:nvSpPr>
        <p:spPr>
          <a:xfrm>
            <a:off x="360854" y="1412776"/>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选择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有机化合物分离、提纯的方法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分离、提纯物质的</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四原则</a:t>
            </a:r>
            <a:r>
              <a:rPr lang="en-US" altLang="zh-CN" b="1" smtClean="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en-US"/>
          </a:p>
        </p:txBody>
      </p:sp>
      <p:pic>
        <p:nvPicPr>
          <p:cNvPr id="7" name="24d167.jpg" descr="id:2147491810;FounderCES"/>
          <p:cNvPicPr/>
          <p:nvPr/>
        </p:nvPicPr>
        <p:blipFill>
          <a:blip r:embed="rId3"/>
          <a:stretch>
            <a:fillRect/>
          </a:stretch>
        </p:blipFill>
        <p:spPr>
          <a:xfrm>
            <a:off x="3430910" y="2780928"/>
            <a:ext cx="4873625" cy="298831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固</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混合物的分离、提纯</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5986" y="1412776"/>
          <a:ext cx="11485848" cy="2194560"/>
        </p:xfrm>
        <a:graphic>
          <a:graphicData uri="http://schemas.openxmlformats.org/drawingml/2006/table">
            <a:tbl>
              <a:tblPr firstRow="1" firstCol="1" bandRow="1"/>
              <a:tblGrid>
                <a:gridCol w="1701904"/>
                <a:gridCol w="5937718"/>
                <a:gridCol w="3846226"/>
              </a:tblGrid>
              <a:tr h="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分离、提纯方法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8803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溶解法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均易</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r>
                        <a:rPr lang="en-US" altLang="zh-CN" sz="2400" b="1" kern="1200" smtClean="0">
                          <a:solidFill>
                            <a:srgbClr val="000000"/>
                          </a:solidFill>
                          <a:effectLst/>
                          <a:latin typeface="+mn-lt"/>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重结晶</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氯化钠和苯甲酸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86896">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r>
                        <a:rPr lang="en-US" altLang="zh-CN" sz="2400" b="1" kern="1200" smtClean="0">
                          <a:solidFill>
                            <a:srgbClr val="000000"/>
                          </a:solidFill>
                          <a:effectLst/>
                          <a:latin typeface="+mn-lt"/>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过滤</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苯甲酸和泥沙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16023">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加热升华法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苯甲酸和碘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混合物的分离、提纯</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1412776"/>
          <a:ext cx="11485848" cy="2743200"/>
        </p:xfrm>
        <a:graphic>
          <a:graphicData uri="http://schemas.openxmlformats.org/drawingml/2006/table">
            <a:tbl>
              <a:tblPr firstRow="1" firstCol="1" bandRow="1"/>
              <a:tblGrid>
                <a:gridCol w="1548293"/>
                <a:gridCol w="3864668"/>
                <a:gridCol w="6072887"/>
              </a:tblGrid>
              <a:tr h="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分离、提纯方法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096" marR="130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50894">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冷却结晶法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从苯甲酸溶液中得到固体溶质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096" marR="130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097">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萃取法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从碘水中提取碘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096" marR="130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73696">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蒸馏法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从海水中获取蒸馏水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096" marR="130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12295">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不互溶</a:t>
                      </a:r>
                      <a:r>
                        <a:rPr lang="en-US" sz="2400" b="1">
                          <a:solidFill>
                            <a:srgbClr val="000000"/>
                          </a:solidFill>
                          <a:effectLst/>
                          <a:latin typeface="+mj-lt"/>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过滤法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悬浊液中得到固体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096" marR="1309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液</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混合物的分离、提纯</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19718" y="1484784"/>
          <a:ext cx="11368120" cy="1645920"/>
        </p:xfrm>
        <a:graphic>
          <a:graphicData uri="http://schemas.openxmlformats.org/drawingml/2006/table">
            <a:tbl>
              <a:tblPr firstRow="1" firstCol="1" bandRow="1"/>
              <a:tblGrid>
                <a:gridCol w="5670591"/>
                <a:gridCol w="5697529"/>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分离、提纯方法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互溶</a:t>
                      </a:r>
                      <a:r>
                        <a:rPr lang="en-US" altLang="zh-CN" sz="2400" b="1" kern="1200" smtClean="0">
                          <a:solidFill>
                            <a:srgbClr val="000000"/>
                          </a:solidFill>
                          <a:effectLst/>
                          <a:latin typeface="+mn-lt"/>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蒸馏法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分离</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39</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酒精中的乙醇和水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互溶</a:t>
                      </a:r>
                      <a:r>
                        <a:rPr lang="en-US" altLang="zh-CN" sz="2400" b="1" kern="1200" smtClean="0">
                          <a:solidFill>
                            <a:srgbClr val="000000"/>
                          </a:solidFill>
                          <a:effectLst/>
                          <a:latin typeface="+mn-lt"/>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分液</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分离油和水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02;FounderCES"/>
          <p:cNvPicPr/>
          <p:nvPr/>
        </p:nvPicPr>
        <p:blipFill>
          <a:blip r:embed="rId1"/>
          <a:stretch>
            <a:fillRect/>
          </a:stretch>
        </p:blipFill>
        <p:spPr>
          <a:xfrm>
            <a:off x="383064" y="908720"/>
            <a:ext cx="1286510" cy="414655"/>
          </a:xfrm>
          <a:prstGeom prst="rect">
            <a:avLst/>
          </a:prstGeom>
        </p:spPr>
      </p:pic>
      <p:sp>
        <p:nvSpPr>
          <p:cNvPr id="7" name="内容占位符 6"/>
          <p:cNvSpPr>
            <a:spLocks noGrp="1"/>
          </p:cNvSpPr>
          <p:nvPr>
            <p:ph idx="1"/>
          </p:nvPr>
        </p:nvSpPr>
        <p:spPr>
          <a:xfrm>
            <a:off x="360854" y="764704"/>
            <a:ext cx="11485848" cy="341503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山东临沂第一中学高二月考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）用括号中的试剂和方法除去各物质中的杂质，不正确的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乙醇中的水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生石灰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苯甲酸中的氯化钠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重结晶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甲烷中的乙烯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洗气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乙酸乙酯中的乙酸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饱和</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6938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与生石灰反应生成高沸点的氢氧化钙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蒸馏分离得到纯净的乙醇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重结晶可进一步提高苯甲酸纯度</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甲烷中的乙烯与酸性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苯甲酸</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溶解度随温度升高而增大</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氯化钠的溶解度受温度影响变化不大</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可加热溶解后</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趁热过滤、冷却结晶、过滤、洗涤、干燥</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提纯苯甲酸。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液反应生成二氧化碳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引入新的杂质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乙酸乙酯和乙酸的混合溶液</a:t>
            </a:r>
            <a: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加入饱和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乙酸与饱和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溶液反应生成不溶于乙酸乙酯的盐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溶液分层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分液得到乙酸乙酯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en-US"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箭头右.eps" descr="id:2147491855;FounderCES"/>
          <p:cNvPicPr/>
          <p:nvPr/>
        </p:nvPicPr>
        <p:blipFill>
          <a:blip r:embed="rId1"/>
          <a:stretch>
            <a:fillRect/>
          </a:stretch>
        </p:blipFill>
        <p:spPr>
          <a:xfrm>
            <a:off x="1198662" y="1988840"/>
            <a:ext cx="394970" cy="311150"/>
          </a:xfrm>
          <a:prstGeom prst="rect">
            <a:avLst/>
          </a:prstGeom>
        </p:spPr>
      </p:pic>
      <p:pic>
        <p:nvPicPr>
          <p:cNvPr id="6" name="24解析.eps" descr="id:2147491848;FounderCES"/>
          <p:cNvPicPr/>
          <p:nvPr/>
        </p:nvPicPr>
        <p:blipFill>
          <a:blip r:embed="rId2"/>
          <a:stretch>
            <a:fillRect/>
          </a:stretch>
        </p:blipFill>
        <p:spPr>
          <a:xfrm>
            <a:off x="510114" y="980728"/>
            <a:ext cx="896620" cy="319405"/>
          </a:xfrm>
          <a:prstGeom prst="rect">
            <a:avLst/>
          </a:prstGeom>
        </p:spPr>
      </p:pic>
      <p:pic>
        <p:nvPicPr>
          <p:cNvPr id="7" name="24答案.eps" descr="id:2147491616;FounderCES"/>
          <p:cNvPicPr/>
          <p:nvPr/>
        </p:nvPicPr>
        <p:blipFill>
          <a:blip r:embed="rId3"/>
          <a:stretch>
            <a:fillRect/>
          </a:stretch>
        </p:blipFill>
        <p:spPr>
          <a:xfrm>
            <a:off x="423826" y="4797152"/>
            <a:ext cx="983615" cy="350520"/>
          </a:xfrm>
          <a:prstGeom prst="rect">
            <a:avLst/>
          </a:prstGeom>
        </p:spPr>
      </p:pic>
      <p:sp>
        <p:nvSpPr>
          <p:cNvPr id="8" name="矩形 7"/>
          <p:cNvSpPr/>
          <p:nvPr/>
        </p:nvSpPr>
        <p:spPr>
          <a:xfrm>
            <a:off x="1600232" y="4662853"/>
            <a:ext cx="403225" cy="645160"/>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1695" y="658339"/>
            <a:ext cx="6357847" cy="674227"/>
          </a:xfrm>
          <a:prstGeom prst="rect">
            <a:avLst/>
          </a:prstGeom>
        </p:spPr>
      </p:pic>
      <p:pic>
        <p:nvPicPr>
          <p:cNvPr id="4" name="知识点1.eps" descr="id:2147491449;FounderCES"/>
          <p:cNvPicPr/>
          <p:nvPr/>
        </p:nvPicPr>
        <p:blipFill>
          <a:blip r:embed="rId2"/>
          <a:stretch>
            <a:fillRect/>
          </a:stretch>
        </p:blipFill>
        <p:spPr>
          <a:xfrm>
            <a:off x="352182" y="1484784"/>
            <a:ext cx="1346200" cy="372110"/>
          </a:xfrm>
          <a:prstGeom prst="rect">
            <a:avLst/>
          </a:prstGeom>
        </p:spPr>
      </p:pic>
      <p:sp>
        <p:nvSpPr>
          <p:cNvPr id="5" name="内容占位符 4"/>
          <p:cNvSpPr>
            <a:spLocks noGrp="1"/>
          </p:cNvSpPr>
          <p:nvPr>
            <p:ph idx="1"/>
          </p:nvPr>
        </p:nvSpPr>
        <p:spPr>
          <a:xfrm>
            <a:off x="360854" y="1340768"/>
            <a:ext cx="11485848" cy="168424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有机化合物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分离、提纯基本方法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有机化合物粗品必须经过分离、提纯才能得到较为纯净的物质；提纯有机化合物的基本方法是利用有机化合物与杂质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物理性质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的差异将它们分离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00235"/>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物质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的性质与分离、提纯方法的选择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根据物质的溶解性差异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可选用重结晶、过滤的方法将混合物分离。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根据物质的沸点差异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可选用蒸馏的方法将互溶性液体混合物分离。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根据物质在不同溶剂中溶解性的差异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可选用萃取的方法将溶质从溶解性较小的溶剂中转移到溶解性较大的溶剂中。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根据混合物中各组分的性质差异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可选用加热、调节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、加适当的试剂等方法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使某种成分转化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再用物理方法分离而除去</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6" name="顿有所悟.eps" descr="id:2147491869;FounderCES"/>
          <p:cNvPicPr/>
          <p:nvPr/>
        </p:nvPicPr>
        <p:blipFill>
          <a:blip r:embed="rId1"/>
          <a:stretch>
            <a:fillRect/>
          </a:stretch>
        </p:blipFill>
        <p:spPr>
          <a:xfrm>
            <a:off x="478582" y="908720"/>
            <a:ext cx="1673225" cy="36639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637;FounderCES"/>
          <p:cNvPicPr/>
          <p:nvPr/>
        </p:nvPicPr>
        <p:blipFill>
          <a:blip r:embed="rId1"/>
          <a:stretch>
            <a:fillRect/>
          </a:stretch>
        </p:blipFill>
        <p:spPr>
          <a:xfrm>
            <a:off x="380794" y="836712"/>
            <a:ext cx="1240790" cy="435610"/>
          </a:xfrm>
          <a:prstGeom prst="rect">
            <a:avLst/>
          </a:prstGeom>
        </p:spPr>
      </p:pic>
      <p:sp>
        <p:nvSpPr>
          <p:cNvPr id="6" name="内容占位符 5"/>
          <p:cNvSpPr>
            <a:spLocks noGrp="1"/>
          </p:cNvSpPr>
          <p:nvPr>
            <p:ph idx="1"/>
          </p:nvPr>
        </p:nvSpPr>
        <p:spPr>
          <a:xfrm>
            <a:off x="360854" y="692696"/>
            <a:ext cx="11485848" cy="452310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有机化合物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分子式和分子结构的确定方法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确定分子式的方法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）根据有机物中各元素的质量分数，求出有机物的实验式，再根据有机物的相对分子质量确定分子式。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）根据有机物的摩尔质量和各元素的质量分数，求出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该有机物中各元素原子的物质的量，从而确定该有机物的分子式。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）根据有机物燃烧时消耗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的量及产物的量，求出有机物的实验式，再通过计算确定有机物的分子式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66119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）化学方程式法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利用有机反应中反应物、生成物之间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的关系求分子式的方法。在有机化学中，常利用有机物燃烧的化学方程式对分子式进行求解。常用的化学方程式：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e>
                    </m: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𝒛</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661195"/>
              </a:xfrm>
              <a:blipFill rotWithShape="1">
                <a:blip r:embed="rId1"/>
                <a:stretch>
                  <a:fillRect l="-2" t="-17" r="1" b="-6198"/>
                </a:stretch>
              </a:blipFill>
            </p:spPr>
            <p:txBody>
              <a:bodyPr/>
              <a:lstStyle/>
              <a:p>
                <a:r>
                  <a:rPr lang="zh-CN" altLang="en-US">
                    <a:noFill/>
                  </a:rPr>
                  <a:t> </a:t>
                </a:r>
              </a:p>
            </p:txBody>
          </p:sp>
        </mc:Fallback>
      </mc:AlternateContent>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870197"/>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）余数法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用烃的相对分子质量除以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，看商和余数。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为烯烃或环烷烃</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为烷烃</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为苯或苯的同系物等</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为炔烃或二烯烃等</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为烃中的碳原子数，此法适用于具有特定通式的烃（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如烷烃、烯烃、炔烃、苯和苯的同系物等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870197"/>
              </a:xfrm>
              <a:blipFill rotWithShape="1">
                <a:blip r:embed="rId1"/>
                <a:stretch>
                  <a:fillRect l="-2" t="-11" r="1" b="4"/>
                </a:stretch>
              </a:blipFill>
            </p:spPr>
            <p:txBody>
              <a:bodyPr/>
              <a:lstStyle/>
              <a:p>
                <a:r>
                  <a:rPr lang="zh-CN" altLang="en-US">
                    <a:noFill/>
                  </a:rPr>
                  <a:t> </a:t>
                </a:r>
              </a:p>
            </p:txBody>
          </p:sp>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有机物分子结构的确定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物理方法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d168.jpg" descr="id:2147491883;FounderCES"/>
          <p:cNvPicPr/>
          <p:nvPr/>
        </p:nvPicPr>
        <p:blipFill>
          <a:blip r:embed="rId1"/>
          <a:stretch>
            <a:fillRect/>
          </a:stretch>
        </p:blipFill>
        <p:spPr>
          <a:xfrm>
            <a:off x="2638822" y="1700808"/>
            <a:ext cx="6021070" cy="256921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91651;FounderCES"/>
          <p:cNvPicPr/>
          <p:nvPr/>
        </p:nvPicPr>
        <p:blipFill>
          <a:blip r:embed="rId1"/>
          <a:stretch>
            <a:fillRect/>
          </a:stretch>
        </p:blipFill>
        <p:spPr>
          <a:xfrm>
            <a:off x="406574" y="836712"/>
            <a:ext cx="1451610" cy="467360"/>
          </a:xfrm>
          <a:prstGeom prst="rect">
            <a:avLst/>
          </a:prstGeom>
        </p:spPr>
      </p:pic>
      <p:sp>
        <p:nvSpPr>
          <p:cNvPr id="11" name="内容占位符 10"/>
          <p:cNvSpPr>
            <a:spLocks noGrp="1"/>
          </p:cNvSpPr>
          <p:nvPr>
            <p:ph idx="1"/>
          </p:nvPr>
        </p:nvSpPr>
        <p:spPr>
          <a:xfrm>
            <a:off x="360854" y="764704"/>
            <a:ext cx="11485848" cy="286131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江苏无锡江阴四校联考高一期中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是一种重要的有机合成中间体，用于制造塑料、涂料和黏合剂等。为研究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的组成与结构，进行如下实验：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g 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在足量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中充分燃烧，并将其产物依次通过足量的无水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浓溶液，发现无水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浓溶液增重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的实验式为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342130"/>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增重的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是水的质量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中氢原子的物质的量为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0.8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浓溶液增重的</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是二氧化碳的质量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中碳原子的物质的量为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则氧原子的质量为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mol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g</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氧原子的物质的量为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则该分子中碳、氢、氧原子的物质的量之比为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的实验式为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342130"/>
              </a:xfrm>
              <a:blipFill rotWithShape="1">
                <a:blip r:embed="rId1"/>
                <a:stretch>
                  <a:fillRect l="-2" t="-15" r="1" b="15"/>
                </a:stretch>
              </a:blipFill>
            </p:spPr>
            <p:txBody>
              <a:bodyPr/>
              <a:lstStyle/>
              <a:p>
                <a:r>
                  <a:rPr lang="zh-CN" altLang="en-US">
                    <a:noFill/>
                  </a:rPr>
                  <a:t> </a:t>
                </a:r>
              </a:p>
            </p:txBody>
          </p:sp>
        </mc:Fallback>
      </mc:AlternateContent>
      <p:pic>
        <p:nvPicPr>
          <p:cNvPr id="3" name="24解析.eps" descr="id:2147491609;FounderCES"/>
          <p:cNvPicPr/>
          <p:nvPr/>
        </p:nvPicPr>
        <p:blipFill>
          <a:blip r:embed="rId2"/>
          <a:stretch>
            <a:fillRect/>
          </a:stretch>
        </p:blipFill>
        <p:spPr>
          <a:xfrm>
            <a:off x="360854" y="908720"/>
            <a:ext cx="983615" cy="350520"/>
          </a:xfrm>
          <a:prstGeom prst="rect">
            <a:avLst/>
          </a:prstGeom>
        </p:spPr>
      </p:pic>
      <p:pic>
        <p:nvPicPr>
          <p:cNvPr id="5" name="24答案.eps" descr="id:2147491616;FounderCES"/>
          <p:cNvPicPr/>
          <p:nvPr/>
        </p:nvPicPr>
        <p:blipFill>
          <a:blip r:embed="rId3"/>
          <a:stretch>
            <a:fillRect/>
          </a:stretch>
        </p:blipFill>
        <p:spPr>
          <a:xfrm>
            <a:off x="478582" y="5229200"/>
            <a:ext cx="983615" cy="350520"/>
          </a:xfrm>
          <a:prstGeom prst="rect">
            <a:avLst/>
          </a:prstGeom>
        </p:spPr>
      </p:pic>
      <p:sp>
        <p:nvSpPr>
          <p:cNvPr id="2" name="矩形 1"/>
          <p:cNvSpPr/>
          <p:nvPr/>
        </p:nvSpPr>
        <p:spPr>
          <a:xfrm>
            <a:off x="1702718" y="5173627"/>
            <a:ext cx="1502334" cy="461665"/>
          </a:xfrm>
          <a:prstGeom prst="rect">
            <a:avLst/>
          </a:prstGeom>
        </p:spPr>
        <p:txBody>
          <a:bodyPr wrap="none">
            <a:spAutoFit/>
          </a:bodyPr>
          <a:lstStyle/>
          <a:p>
            <a:r>
              <a:rPr lang="en-US" altLang="zh-CN" sz="2400">
                <a:solidFill>
                  <a:srgbClr val="000000"/>
                </a:solidFill>
              </a:rPr>
              <a:t>C</a:t>
            </a:r>
            <a:r>
              <a:rPr lang="en-US" altLang="zh-CN" sz="2400" baseline="-25000">
                <a:solidFill>
                  <a:srgbClr val="000000"/>
                </a:solidFill>
              </a:rPr>
              <a:t>5</a:t>
            </a:r>
            <a:r>
              <a:rPr lang="en-US" altLang="zh-CN" sz="2400">
                <a:solidFill>
                  <a:srgbClr val="000000"/>
                </a:solidFill>
              </a:rPr>
              <a:t>H</a:t>
            </a:r>
            <a:r>
              <a:rPr lang="en-US" altLang="zh-CN" sz="2400" baseline="-25000">
                <a:solidFill>
                  <a:srgbClr val="000000"/>
                </a:solidFill>
              </a:rPr>
              <a:t>8</a:t>
            </a:r>
            <a:r>
              <a:rPr lang="en-US" altLang="zh-CN" sz="2400">
                <a:solidFill>
                  <a:srgbClr val="000000"/>
                </a:solidFill>
              </a:rPr>
              <a:t>O</a:t>
            </a:r>
            <a:r>
              <a:rPr lang="en-US" altLang="zh-CN" sz="2400" baseline="-25000">
                <a:solidFill>
                  <a:srgbClr val="000000"/>
                </a:solidFill>
              </a:rPr>
              <a:t>2</a:t>
            </a:r>
            <a:r>
              <a:rPr lang="zh-CN" altLang="zh-CN" sz="2400">
                <a:solidFill>
                  <a:srgbClr val="000000"/>
                </a:solidFill>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的质谱图如图所示，则有机物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的相对分子质量为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a09.jpg" descr="id:2147491897;FounderCES"/>
          <p:cNvPicPr/>
          <p:nvPr/>
        </p:nvPicPr>
        <p:blipFill>
          <a:blip r:embed="rId1"/>
          <a:stretch>
            <a:fillRect/>
          </a:stretch>
        </p:blipFill>
        <p:spPr>
          <a:xfrm>
            <a:off x="2782838" y="1539517"/>
            <a:ext cx="5486400" cy="2978150"/>
          </a:xfrm>
          <a:prstGeom prst="rect">
            <a:avLst/>
          </a:prstGeom>
        </p:spPr>
      </p:pic>
      <p:pic>
        <p:nvPicPr>
          <p:cNvPr id="6" name="24解析.eps" descr="id:2147491609;FounderCES"/>
          <p:cNvPicPr/>
          <p:nvPr/>
        </p:nvPicPr>
        <p:blipFill>
          <a:blip r:embed="rId2"/>
          <a:stretch>
            <a:fillRect/>
          </a:stretch>
        </p:blipFill>
        <p:spPr>
          <a:xfrm>
            <a:off x="423826" y="4661683"/>
            <a:ext cx="983615" cy="350520"/>
          </a:xfrm>
          <a:prstGeom prst="rect">
            <a:avLst/>
          </a:prstGeom>
        </p:spPr>
      </p:pic>
      <p:pic>
        <p:nvPicPr>
          <p:cNvPr id="7" name="24答案.eps" descr="id:2147491616;FounderCES"/>
          <p:cNvPicPr/>
          <p:nvPr/>
        </p:nvPicPr>
        <p:blipFill>
          <a:blip r:embed="rId3"/>
          <a:stretch>
            <a:fillRect/>
          </a:stretch>
        </p:blipFill>
        <p:spPr>
          <a:xfrm>
            <a:off x="428682" y="5837923"/>
            <a:ext cx="983615" cy="350520"/>
          </a:xfrm>
          <a:prstGeom prst="rect">
            <a:avLst/>
          </a:prstGeom>
        </p:spPr>
      </p:pic>
      <p:sp>
        <p:nvSpPr>
          <p:cNvPr id="2" name="矩形 1"/>
          <p:cNvSpPr/>
          <p:nvPr/>
        </p:nvSpPr>
        <p:spPr>
          <a:xfrm>
            <a:off x="360854" y="4517667"/>
            <a:ext cx="11485848" cy="1200329"/>
          </a:xfrm>
          <a:prstGeom prst="rect">
            <a:avLst/>
          </a:prstGeom>
        </p:spPr>
        <p:txBody>
          <a:bodyPr wrap="square">
            <a:spAutoFit/>
          </a:bodyPr>
          <a:lstStyle/>
          <a:p>
            <a:pPr indent="1078230" algn="just">
              <a:lnSpc>
                <a:spcPct val="150000"/>
              </a:lnSpc>
              <a:spcAft>
                <a:spcPts val="0"/>
              </a:spcAft>
            </a:pP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质谱图中质荷比最大数值即为相对分子质量</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由质谱图可知有机物</a:t>
            </a:r>
            <a:r>
              <a:rPr lang="en-US" altLang="zh-CN" sz="2400">
                <a:solidFill>
                  <a:srgbClr val="000000"/>
                </a:solidFill>
                <a:cs typeface="Times New Roman" panose="02020603050405020304" pitchFamily="18" charset="0"/>
              </a:rPr>
              <a:t>X</a:t>
            </a:r>
            <a:r>
              <a:rPr lang="zh-CN" altLang="zh-CN" sz="2400">
                <a:solidFill>
                  <a:srgbClr val="000000"/>
                </a:solidFill>
                <a:ea typeface="楷体" panose="02010609060101010101" pitchFamily="49" charset="-122"/>
                <a:cs typeface="Times New Roman" panose="02020603050405020304" pitchFamily="18" charset="0"/>
              </a:rPr>
              <a:t>的相对分子质量为</a:t>
            </a:r>
            <a:r>
              <a:rPr lang="en-US" altLang="zh-CN" sz="2400">
                <a:solidFill>
                  <a:srgbClr val="000000"/>
                </a:solidFill>
                <a:cs typeface="Times New Roman" panose="02020603050405020304" pitchFamily="18" charset="0"/>
              </a:rPr>
              <a:t>100</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8" name="矩形 7"/>
          <p:cNvSpPr/>
          <p:nvPr/>
        </p:nvSpPr>
        <p:spPr>
          <a:xfrm>
            <a:off x="1558702" y="5751573"/>
            <a:ext cx="1083951" cy="523220"/>
          </a:xfrm>
          <a:prstGeom prst="rect">
            <a:avLst/>
          </a:prstGeom>
        </p:spPr>
        <p:txBody>
          <a:bodyPr wrap="none">
            <a:spAutoFit/>
          </a:bodyPr>
          <a:lstStyle/>
          <a:p>
            <a:r>
              <a:rPr lang="en-US" altLang="zh-CN">
                <a:solidFill>
                  <a:srgbClr val="000000"/>
                </a:solidFill>
              </a:rPr>
              <a:t>100</a:t>
            </a:r>
            <a:r>
              <a:rPr lang="zh-CN" altLang="zh-CN">
                <a:solidFill>
                  <a:srgbClr val="000000"/>
                </a:solidFill>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）经红外光谱测定，有机物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中含有醛基；有机物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的核磁共振氢谱图上有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组吸收峰，峰面积之比为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的结构简式为</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09;FounderCES"/>
          <p:cNvPicPr/>
          <p:nvPr/>
        </p:nvPicPr>
        <p:blipFill>
          <a:blip r:embed="rId1"/>
          <a:stretch>
            <a:fillRect/>
          </a:stretch>
        </p:blipFill>
        <p:spPr>
          <a:xfrm>
            <a:off x="406574" y="2060848"/>
            <a:ext cx="983615" cy="350520"/>
          </a:xfrm>
          <a:prstGeom prst="rect">
            <a:avLst/>
          </a:prstGeom>
        </p:spPr>
      </p:pic>
      <p:pic>
        <p:nvPicPr>
          <p:cNvPr id="5" name="24答案.eps" descr="id:2147491616;FounderCES"/>
          <p:cNvPicPr/>
          <p:nvPr/>
        </p:nvPicPr>
        <p:blipFill>
          <a:blip r:embed="rId2"/>
          <a:stretch>
            <a:fillRect/>
          </a:stretch>
        </p:blipFill>
        <p:spPr>
          <a:xfrm>
            <a:off x="431680" y="3845410"/>
            <a:ext cx="983615" cy="350520"/>
          </a:xfrm>
          <a:prstGeom prst="rect">
            <a:avLst/>
          </a:prstGeom>
        </p:spPr>
      </p:pic>
      <p:sp>
        <p:nvSpPr>
          <p:cNvPr id="2" name="矩形 1"/>
          <p:cNvSpPr/>
          <p:nvPr/>
        </p:nvSpPr>
        <p:spPr>
          <a:xfrm>
            <a:off x="334567" y="1916832"/>
            <a:ext cx="11449272" cy="1684244"/>
          </a:xfrm>
          <a:prstGeom prst="rect">
            <a:avLst/>
          </a:prstGeom>
        </p:spPr>
        <p:txBody>
          <a:bodyPr wrap="square">
            <a:spAutoFit/>
          </a:bodyPr>
          <a:lstStyle/>
          <a:p>
            <a:pPr algn="just" eaLnBrk="1">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有机物</a:t>
            </a:r>
            <a:r>
              <a:rPr lang="en-US" altLang="zh-CN" sz="2400">
                <a:solidFill>
                  <a:srgbClr val="000000"/>
                </a:solidFill>
                <a:cs typeface="Times New Roman" panose="02020603050405020304" pitchFamily="18" charset="0"/>
              </a:rPr>
              <a:t>X</a:t>
            </a:r>
            <a:r>
              <a:rPr lang="zh-CN" altLang="zh-CN" sz="2400">
                <a:solidFill>
                  <a:srgbClr val="000000"/>
                </a:solidFill>
                <a:ea typeface="楷体" panose="02010609060101010101" pitchFamily="49" charset="-122"/>
                <a:cs typeface="Times New Roman" panose="02020603050405020304" pitchFamily="18" charset="0"/>
              </a:rPr>
              <a:t>中含有醛基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有机物</a:t>
            </a:r>
            <a:r>
              <a:rPr lang="en-US" altLang="zh-CN" sz="2400">
                <a:solidFill>
                  <a:srgbClr val="000000"/>
                </a:solidFill>
                <a:cs typeface="Times New Roman" panose="02020603050405020304" pitchFamily="18" charset="0"/>
              </a:rPr>
              <a:t>X</a:t>
            </a:r>
            <a:r>
              <a:rPr lang="zh-CN" altLang="zh-CN" sz="2400">
                <a:solidFill>
                  <a:srgbClr val="000000"/>
                </a:solidFill>
                <a:ea typeface="楷体" panose="02010609060101010101" pitchFamily="49" charset="-122"/>
                <a:cs typeface="Times New Roman" panose="02020603050405020304" pitchFamily="18" charset="0"/>
              </a:rPr>
              <a:t>的核磁共振氢谱图上有</a:t>
            </a:r>
            <a:r>
              <a:rPr lang="en-US" altLang="zh-CN" sz="24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组吸收峰</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则分子中含有</a:t>
            </a:r>
            <a:r>
              <a:rPr lang="en-US" altLang="zh-CN" sz="24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种不同化学环境的氢原子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其中一种是醛基中的氢原子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峰面积之比为</a:t>
            </a:r>
            <a:r>
              <a:rPr lang="en-US" altLang="zh-CN" sz="2400">
                <a:solidFill>
                  <a:srgbClr val="000000"/>
                </a:solidFill>
                <a:cs typeface="Times New Roman" panose="02020603050405020304" pitchFamily="18" charset="0"/>
              </a:rPr>
              <a:t>3</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1</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则含两个醛基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故其结构简式为</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CHO</a:t>
            </a:r>
            <a:r>
              <a:rPr lang="zh-CN" altLang="zh-CN" sz="2400">
                <a:solidFill>
                  <a:srgbClr val="000000"/>
                </a:solidFill>
                <a:cs typeface="Times New Roman" panose="02020603050405020304" pitchFamily="18" charset="0"/>
              </a:rPr>
              <a:t>）</a:t>
            </a:r>
            <a:r>
              <a:rPr lang="en-US" altLang="zh-CN" sz="2400" baseline="-250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6" name="矩形 5"/>
          <p:cNvSpPr/>
          <p:nvPr/>
        </p:nvSpPr>
        <p:spPr>
          <a:xfrm>
            <a:off x="1415295" y="3697504"/>
            <a:ext cx="3114955"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CHO</a:t>
            </a:r>
            <a:r>
              <a:rPr lang="zh-CN" altLang="zh-CN" sz="2400">
                <a:solidFill>
                  <a:srgbClr val="000000"/>
                </a:solidFill>
                <a:cs typeface="Times New Roman" panose="02020603050405020304" pitchFamily="18" charset="0"/>
              </a:rPr>
              <a:t>）</a:t>
            </a:r>
            <a:r>
              <a:rPr lang="en-US" altLang="zh-CN" sz="2400" baseline="-25000">
                <a:solidFill>
                  <a:srgbClr val="000000"/>
                </a:solidFill>
                <a:cs typeface="Times New Roman" panose="02020603050405020304" pitchFamily="18" charset="0"/>
              </a:rPr>
              <a:t>2</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30695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山东泰安肥城三模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）通过实验测定有机物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的组成和结构，取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样品，置于铂舟并放入燃烧管中，不断通入氧气流，用电炉持续加热样品，将生成物依次通过盛有浓硫酸和碱石灰的装置，生成物被完全吸收后，测得浓硫酸增重</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，碱石灰增重</a:t>
            </a:r>
            <a:r>
              <a:rPr lang="en-US" altLang="zh-CN" b="1">
                <a:solidFill>
                  <a:srgbClr val="000000"/>
                </a:solidFill>
                <a:ea typeface="宋体" panose="02010600030101010101" pitchFamily="2" charset="-122"/>
                <a:cs typeface="Times New Roman" panose="02020603050405020304" pitchFamily="18" charset="0"/>
              </a:rPr>
              <a:t>6.6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。对该物质进行图谱分析可得以下图谱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3.eps" descr="id:2147491918;FounderCES"/>
          <p:cNvPicPr/>
          <p:nvPr/>
        </p:nvPicPr>
        <p:blipFill>
          <a:blip r:embed="rId1"/>
          <a:stretch>
            <a:fillRect/>
          </a:stretch>
        </p:blipFill>
        <p:spPr>
          <a:xfrm>
            <a:off x="389421" y="908720"/>
            <a:ext cx="1231265" cy="396240"/>
          </a:xfrm>
          <a:prstGeom prst="rect">
            <a:avLst/>
          </a:prstGeom>
        </p:spPr>
      </p:pic>
      <p:pic>
        <p:nvPicPr>
          <p:cNvPr id="6" name="ca10.jpg" descr="id:2147491925;FounderCES"/>
          <p:cNvPicPr/>
          <p:nvPr/>
        </p:nvPicPr>
        <p:blipFill>
          <a:blip r:embed="rId2"/>
          <a:stretch>
            <a:fillRect/>
          </a:stretch>
        </p:blipFill>
        <p:spPr>
          <a:xfrm>
            <a:off x="694606" y="3140968"/>
            <a:ext cx="2259965" cy="2256790"/>
          </a:xfrm>
          <a:prstGeom prst="rect">
            <a:avLst/>
          </a:prstGeom>
        </p:spPr>
      </p:pic>
      <p:sp>
        <p:nvSpPr>
          <p:cNvPr id="2" name="矩形 1"/>
          <p:cNvSpPr/>
          <p:nvPr/>
        </p:nvSpPr>
        <p:spPr>
          <a:xfrm>
            <a:off x="488805" y="5589240"/>
            <a:ext cx="2263761"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有机物</a:t>
            </a: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的质谱</a:t>
            </a:r>
            <a:endParaRPr lang="zh-CN" altLang="zh-CN" sz="1050">
              <a:solidFill>
                <a:srgbClr val="000000"/>
              </a:solidFill>
              <a:cs typeface="Times New Roman" panose="02020603050405020304" pitchFamily="18" charset="0"/>
            </a:endParaRPr>
          </a:p>
        </p:txBody>
      </p:sp>
      <p:pic>
        <p:nvPicPr>
          <p:cNvPr id="8" name="ca11.jpg" descr="id:2147491932;FounderCES"/>
          <p:cNvPicPr/>
          <p:nvPr/>
        </p:nvPicPr>
        <p:blipFill>
          <a:blip r:embed="rId3"/>
          <a:stretch>
            <a:fillRect/>
          </a:stretch>
        </p:blipFill>
        <p:spPr>
          <a:xfrm>
            <a:off x="3574926" y="3717032"/>
            <a:ext cx="3364230" cy="1560830"/>
          </a:xfrm>
          <a:prstGeom prst="rect">
            <a:avLst/>
          </a:prstGeom>
        </p:spPr>
      </p:pic>
      <p:sp>
        <p:nvSpPr>
          <p:cNvPr id="9" name="矩形 8"/>
          <p:cNvSpPr/>
          <p:nvPr/>
        </p:nvSpPr>
        <p:spPr>
          <a:xfrm>
            <a:off x="3573890" y="5589238"/>
            <a:ext cx="3501280"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有机物</a:t>
            </a: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的核磁共振氢谱</a:t>
            </a:r>
            <a:endParaRPr lang="zh-CN" altLang="zh-CN" sz="1050">
              <a:solidFill>
                <a:srgbClr val="000000"/>
              </a:solidFill>
              <a:cs typeface="Times New Roman" panose="02020603050405020304" pitchFamily="18" charset="0"/>
            </a:endParaRPr>
          </a:p>
        </p:txBody>
      </p:sp>
      <p:pic>
        <p:nvPicPr>
          <p:cNvPr id="10" name="ca12.jpg" descr="id:2147491939;FounderCES"/>
          <p:cNvPicPr/>
          <p:nvPr/>
        </p:nvPicPr>
        <p:blipFill>
          <a:blip r:embed="rId4"/>
          <a:stretch>
            <a:fillRect/>
          </a:stretch>
        </p:blipFill>
        <p:spPr>
          <a:xfrm>
            <a:off x="7463358" y="3389339"/>
            <a:ext cx="3933190" cy="1748790"/>
          </a:xfrm>
          <a:prstGeom prst="rect">
            <a:avLst/>
          </a:prstGeom>
        </p:spPr>
      </p:pic>
      <p:sp>
        <p:nvSpPr>
          <p:cNvPr id="11" name="矩形 10"/>
          <p:cNvSpPr/>
          <p:nvPr/>
        </p:nvSpPr>
        <p:spPr>
          <a:xfrm>
            <a:off x="8183438" y="5589239"/>
            <a:ext cx="2882520"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有机物</a:t>
            </a: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的红外光谱</a:t>
            </a:r>
            <a:endParaRPr lang="zh-CN" altLang="zh-CN" sz="1050">
              <a:solidFill>
                <a:srgbClr val="000000"/>
              </a:solidFill>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78582" y="1351470"/>
          <a:ext cx="11305256" cy="4526280"/>
        </p:xfrm>
        <a:graphic>
          <a:graphicData uri="http://schemas.openxmlformats.org/drawingml/2006/table">
            <a:tbl>
              <a:tblPr firstRow="1" firstCol="1" bandRow="1"/>
              <a:tblGrid>
                <a:gridCol w="1523949"/>
                <a:gridCol w="9781307"/>
              </a:tblGrid>
              <a:tr h="47267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应用范围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分离、提纯互相溶解的液态有机化合物。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85546">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适用条件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有机物热稳定性较高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有机物与杂质的沸点相差较大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一般约大于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r>
                        <a:rPr lang="en-US" sz="2400" b="1">
                          <a:solidFill>
                            <a:srgbClr val="000000"/>
                          </a:solidFill>
                          <a:effectLst/>
                          <a:latin typeface="+mn-ea"/>
                          <a:ea typeface="+mn-ea"/>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66353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4150990" y="3290976"/>
            <a:ext cx="4320480" cy="2433472"/>
          </a:xfrm>
          <a:prstGeom prst="rect">
            <a:avLst/>
          </a:prstGeom>
        </p:spPr>
      </p:pic>
      <p:sp>
        <p:nvSpPr>
          <p:cNvPr id="6" name="内容占位符 3"/>
          <p:cNvSpPr txBox="1"/>
          <p:nvPr/>
        </p:nvSpPr>
        <p:spPr bwMode="auto">
          <a:xfrm>
            <a:off x="360854" y="5977974"/>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蒸馏烧瓶加热时需垫陶土网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蒸馏前要检查装置的气密性。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温馨提示.eps" descr="id:2147491463;FounderCES"/>
          <p:cNvPicPr/>
          <p:nvPr/>
        </p:nvPicPr>
        <p:blipFill>
          <a:blip r:embed="rId2"/>
          <a:stretch>
            <a:fillRect/>
          </a:stretch>
        </p:blipFill>
        <p:spPr>
          <a:xfrm>
            <a:off x="478582" y="6131276"/>
            <a:ext cx="1730375" cy="33972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28868"/>
            <a:ext cx="11485848" cy="286131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由质谱图可知相对分子质量为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该有机物的分子式为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由核磁共振氢谱可知峰面积比为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等量该有机物分别和足量金属钠或足量碳酸氢钠溶液反应生成的气体一样多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不存在立体异构体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存在和有机物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具有相同官能团的构造</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异构体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2" name="矩形 1"/>
              <p:cNvSpPr/>
              <p:nvPr/>
            </p:nvSpPr>
            <p:spPr>
              <a:xfrm>
                <a:off x="346289" y="3429000"/>
                <a:ext cx="11422984" cy="3235325"/>
              </a:xfrm>
              <a:prstGeom prst="rect">
                <a:avLst/>
              </a:prstGeom>
            </p:spPr>
            <p:txBody>
              <a:bodyPr wrap="square">
                <a:spAutoFit/>
              </a:bodyPr>
              <a:lstStyle/>
              <a:p>
                <a:pPr algn="just">
                  <a:lnSpc>
                    <a:spcPct val="125000"/>
                  </a:lnSpc>
                  <a:spcBef>
                    <a:spcPts val="0"/>
                  </a:spcBef>
                  <a:spcAft>
                    <a:spcPts val="0"/>
                  </a:spcAf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生成物</a:t>
                </a:r>
                <a:r>
                  <a:rPr lang="zh-CN" altLang="zh-CN" sz="2400" dirty="0">
                    <a:solidFill>
                      <a:srgbClr val="000000"/>
                    </a:solidFill>
                    <a:ea typeface="楷体" panose="02010609060101010101" pitchFamily="49" charset="-122"/>
                    <a:cs typeface="Times New Roman" panose="02020603050405020304" pitchFamily="18" charset="0"/>
                  </a:rPr>
                  <a:t>为水和二氧化碳</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浓硫酸增重</a:t>
                </a:r>
                <a:r>
                  <a:rPr lang="en-US" altLang="zh-CN" sz="2400" dirty="0" smtClean="0">
                    <a:solidFill>
                      <a:srgbClr val="000000"/>
                    </a:solidFill>
                    <a:latin typeface="+mn-lt"/>
                    <a:cs typeface="Times New Roman" panose="02020603050405020304" pitchFamily="18" charset="0"/>
                  </a:rPr>
                  <a:t>2</a:t>
                </a:r>
                <a:r>
                  <a:rPr lang="en-US" altLang="zh-CN" sz="2400" dirty="0" smtClean="0">
                    <a:solidFill>
                      <a:srgbClr val="000000"/>
                    </a:solidFill>
                    <a:cs typeface="Times New Roman" panose="02020603050405020304" pitchFamily="18" charset="0"/>
                  </a:rPr>
                  <a:t>.</a:t>
                </a:r>
                <a:r>
                  <a:rPr lang="en-US" altLang="zh-CN" sz="2400" dirty="0" smtClean="0">
                    <a:solidFill>
                      <a:srgbClr val="000000"/>
                    </a:solidFill>
                    <a:latin typeface="+mn-lt"/>
                    <a:cs typeface="Times New Roman" panose="02020603050405020304" pitchFamily="18" charset="0"/>
                  </a:rPr>
                  <a:t>7 </a:t>
                </a:r>
                <a:r>
                  <a:rPr lang="en-US" altLang="zh-CN" sz="2400" dirty="0" smtClean="0">
                    <a:solidFill>
                      <a:srgbClr val="000000"/>
                    </a:solidFill>
                    <a:cs typeface="Times New Roman" panose="02020603050405020304" pitchFamily="18" charset="0"/>
                  </a:rPr>
                  <a:t>g</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说明反应生成的</a:t>
                </a:r>
                <a:r>
                  <a:rPr lang="en-US" altLang="zh-CN" sz="2400" i="1" dirty="0">
                    <a:solidFill>
                      <a:srgbClr val="000000"/>
                    </a:solidFill>
                    <a:cs typeface="Times New Roman" panose="02020603050405020304" pitchFamily="18" charset="0"/>
                  </a:rPr>
                  <a:t>n</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a:t>
                </a:r>
                <a:r>
                  <a:rPr lang="en-US" altLang="zh-CN" sz="2400" baseline="-25000" dirty="0">
                    <a:solidFill>
                      <a:srgbClr val="000000"/>
                    </a:solidFill>
                    <a:cs typeface="Times New Roman" panose="02020603050405020304" pitchFamily="18" charset="0"/>
                  </a:rPr>
                  <a:t>2</a:t>
                </a:r>
                <a:r>
                  <a:rPr lang="en-US" altLang="zh-CN" sz="2400" dirty="0">
                    <a:solidFill>
                      <a:srgbClr val="000000"/>
                    </a:solidFill>
                    <a:cs typeface="Times New Roman" panose="02020603050405020304" pitchFamily="18" charset="0"/>
                  </a:rPr>
                  <a:t>O</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𝟕</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num>
                      <m:den>
                        <m:r>
                          <a:rPr lang="en-US" altLang="zh-CN" sz="2400" i="1">
                            <a:solidFill>
                              <a:srgbClr val="000000"/>
                            </a:solidFill>
                            <a:latin typeface="Cambria Math" panose="02040503050406030204" pitchFamily="18" charset="0"/>
                            <a:cs typeface="Times New Roman" panose="02020603050405020304" pitchFamily="18" charset="0"/>
                          </a:rPr>
                          <m:t>𝟏𝟖</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𝐦𝐨</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𝐥</m:t>
                            </m:r>
                          </m:e>
                          <m:sup>
                            <m:r>
                              <a:rPr lang="zh-CN"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up>
                        </m:sSup>
                      </m:den>
                    </m:f>
                  </m:oMath>
                </a14:m>
                <a:r>
                  <a:rPr lang="zh-CN"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0</a:t>
                </a:r>
                <a:r>
                  <a:rPr lang="en-US"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15 mol</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有机物</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中</a:t>
                </a:r>
                <a:r>
                  <a:rPr lang="en-US" altLang="zh-CN" sz="2400" i="1" dirty="0">
                    <a:solidFill>
                      <a:srgbClr val="000000"/>
                    </a:solidFill>
                    <a:cs typeface="Times New Roman" panose="02020603050405020304" pitchFamily="18" charset="0"/>
                  </a:rPr>
                  <a:t>n</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a:t>
                </a:r>
                <a:r>
                  <a:rPr lang="zh-CN"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0</a:t>
                </a:r>
                <a:r>
                  <a:rPr lang="en-US"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3 mol</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碱石灰增重</a:t>
                </a:r>
                <a:r>
                  <a:rPr lang="en-US" altLang="zh-CN" sz="2400" dirty="0">
                    <a:solidFill>
                      <a:srgbClr val="000000"/>
                    </a:solidFill>
                    <a:latin typeface="+mn-lt"/>
                    <a:cs typeface="Times New Roman" panose="02020603050405020304" pitchFamily="18" charset="0"/>
                  </a:rPr>
                  <a:t>6.6 </a:t>
                </a:r>
                <a:r>
                  <a:rPr lang="en-US" altLang="zh-CN" sz="2400" dirty="0">
                    <a:solidFill>
                      <a:srgbClr val="000000"/>
                    </a:solidFill>
                    <a:cs typeface="Times New Roman" panose="02020603050405020304" pitchFamily="18" charset="0"/>
                  </a:rPr>
                  <a:t>g</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说明反应生成的</a:t>
                </a:r>
                <a:r>
                  <a:rPr lang="en-US" altLang="zh-CN" sz="2400" i="1" dirty="0">
                    <a:solidFill>
                      <a:srgbClr val="000000"/>
                    </a:solidFill>
                    <a:cs typeface="Times New Roman" panose="02020603050405020304" pitchFamily="18" charset="0"/>
                  </a:rPr>
                  <a:t>n</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CO</a:t>
                </a:r>
                <a:r>
                  <a:rPr lang="en-US" altLang="zh-CN" sz="2400" baseline="-250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𝟔</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𝟔</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num>
                      <m:den>
                        <m:r>
                          <a:rPr lang="en-US" altLang="zh-CN" sz="2400" i="1">
                            <a:solidFill>
                              <a:srgbClr val="000000"/>
                            </a:solidFill>
                            <a:latin typeface="Cambria Math" panose="02040503050406030204" pitchFamily="18" charset="0"/>
                            <a:cs typeface="Times New Roman" panose="02020603050405020304" pitchFamily="18" charset="0"/>
                          </a:rPr>
                          <m:t>𝟒𝟒</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𝐦𝐨</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𝐥</m:t>
                            </m:r>
                          </m:e>
                          <m:sup>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up>
                        </m:sSup>
                      </m:den>
                    </m:f>
                  </m:oMath>
                </a14:m>
                <a:r>
                  <a:rPr lang="zh-CN"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0</a:t>
                </a:r>
                <a:r>
                  <a:rPr lang="en-US"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15 mol</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则有机物</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中</a:t>
                </a:r>
                <a:r>
                  <a:rPr lang="en-US" altLang="zh-CN" sz="2400" i="1" dirty="0">
                    <a:solidFill>
                      <a:srgbClr val="000000"/>
                    </a:solidFill>
                    <a:cs typeface="Times New Roman" panose="02020603050405020304" pitchFamily="18" charset="0"/>
                  </a:rPr>
                  <a:t>n</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O</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𝟓</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𝟑</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𝐦𝐨</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𝐥</m:t>
                            </m:r>
                          </m:e>
                          <m:sup>
                            <m:r>
                              <a:rPr lang="zh-CN"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up>
                        </m:sSup>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𝟎</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𝟏𝟓</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𝟏𝟐</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𝐦𝐨</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𝐥</m:t>
                            </m:r>
                          </m:e>
                          <m:sup>
                            <m:r>
                              <a:rPr lang="zh-CN"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up>
                        </m:sSup>
                      </m:num>
                      <m:den>
                        <m:r>
                          <a:rPr lang="en-US" altLang="zh-CN" sz="2400" i="1">
                            <a:solidFill>
                              <a:srgbClr val="000000"/>
                            </a:solidFill>
                            <a:latin typeface="Cambria Math" panose="02040503050406030204" pitchFamily="18" charset="0"/>
                            <a:cs typeface="Times New Roman" panose="02020603050405020304" pitchFamily="18" charset="0"/>
                          </a:rPr>
                          <m:t>𝟏𝟔</m:t>
                        </m:r>
                        <m:r>
                          <a:rPr lang="en-US" altLang="zh-CN" sz="2400" i="1">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𝐦𝐨</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𝐥</m:t>
                            </m:r>
                          </m:e>
                          <m:sup>
                            <m:r>
                              <a:rPr lang="en-US" altLang="zh-CN" sz="2400" b="1" i="1"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up>
                        </m:sSup>
                      </m:den>
                    </m:f>
                  </m:oMath>
                </a14:m>
                <a:r>
                  <a:rPr lang="zh-CN" altLang="zh-CN" sz="2400" spc="-100" dirty="0">
                    <a:solidFill>
                      <a:srgbClr val="000000"/>
                    </a:solidFill>
                    <a:cs typeface="Times New Roman" panose="02020603050405020304" pitchFamily="18" charset="0"/>
                  </a:rPr>
                  <a:t>＝</a:t>
                </a:r>
                <a:r>
                  <a:rPr lang="en-US" altLang="zh-CN" sz="2400" spc="-100" dirty="0">
                    <a:solidFill>
                      <a:srgbClr val="000000"/>
                    </a:solidFill>
                    <a:cs typeface="Times New Roman" panose="02020603050405020304" pitchFamily="18" charset="0"/>
                  </a:rPr>
                  <a:t>0</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15 mol</a:t>
                </a:r>
                <a:r>
                  <a:rPr lang="zh-CN" altLang="zh-CN" sz="2400" spc="-100" dirty="0">
                    <a:solidFill>
                      <a:srgbClr val="000000"/>
                    </a:solidFill>
                    <a:cs typeface="Times New Roman" panose="02020603050405020304" pitchFamily="18" charset="0"/>
                  </a:rPr>
                  <a:t>，</a:t>
                </a:r>
                <a:r>
                  <a:rPr lang="zh-CN" altLang="zh-CN" sz="2400" spc="-100" dirty="0">
                    <a:solidFill>
                      <a:srgbClr val="000000"/>
                    </a:solidFill>
                    <a:ea typeface="楷体" panose="02010609060101010101" pitchFamily="49" charset="-122"/>
                    <a:cs typeface="Times New Roman" panose="02020603050405020304" pitchFamily="18" charset="0"/>
                  </a:rPr>
                  <a:t>所以有机物</a:t>
                </a:r>
                <a:r>
                  <a:rPr lang="en-US" altLang="zh-CN" sz="2400" spc="-100" dirty="0">
                    <a:solidFill>
                      <a:srgbClr val="000000"/>
                    </a:solidFill>
                    <a:cs typeface="Times New Roman" panose="02020603050405020304" pitchFamily="18" charset="0"/>
                  </a:rPr>
                  <a:t>A</a:t>
                </a:r>
                <a:r>
                  <a:rPr lang="zh-CN" altLang="zh-CN" sz="2400" spc="-100" dirty="0">
                    <a:solidFill>
                      <a:srgbClr val="000000"/>
                    </a:solidFill>
                    <a:ea typeface="楷体" panose="02010609060101010101" pitchFamily="49" charset="-122"/>
                    <a:cs typeface="Times New Roman" panose="02020603050405020304" pitchFamily="18" charset="0"/>
                  </a:rPr>
                  <a:t>中</a:t>
                </a:r>
                <a:r>
                  <a:rPr lang="en-US" altLang="zh-CN" sz="2400" spc="-100" dirty="0">
                    <a:solidFill>
                      <a:srgbClr val="000000"/>
                    </a:solidFill>
                    <a:cs typeface="Times New Roman" panose="02020603050405020304" pitchFamily="18" charset="0"/>
                  </a:rPr>
                  <a:t>C</a:t>
                </a:r>
                <a:r>
                  <a:rPr lang="zh-CN" altLang="zh-CN" sz="2400" spc="-100" dirty="0">
                    <a:solidFill>
                      <a:srgbClr val="000000"/>
                    </a:solidFill>
                    <a:ea typeface="楷体" panose="02010609060101010101" pitchFamily="49" charset="-122"/>
                    <a:cs typeface="Times New Roman" panose="02020603050405020304" pitchFamily="18" charset="0"/>
                  </a:rPr>
                  <a:t>、</a:t>
                </a:r>
                <a:r>
                  <a:rPr lang="en-US" altLang="zh-CN" sz="2400" spc="-100" dirty="0">
                    <a:solidFill>
                      <a:srgbClr val="000000"/>
                    </a:solidFill>
                    <a:cs typeface="Times New Roman" panose="02020603050405020304" pitchFamily="18" charset="0"/>
                  </a:rPr>
                  <a:t>H</a:t>
                </a:r>
                <a:r>
                  <a:rPr lang="zh-CN" altLang="zh-CN" sz="2400" spc="-100" dirty="0">
                    <a:solidFill>
                      <a:srgbClr val="000000"/>
                    </a:solidFill>
                    <a:ea typeface="楷体" panose="02010609060101010101" pitchFamily="49" charset="-122"/>
                    <a:cs typeface="Times New Roman" panose="02020603050405020304" pitchFamily="18" charset="0"/>
                  </a:rPr>
                  <a:t>、</a:t>
                </a:r>
                <a:r>
                  <a:rPr lang="en-US" altLang="zh-CN" sz="2400" spc="-100" dirty="0">
                    <a:solidFill>
                      <a:srgbClr val="000000"/>
                    </a:solidFill>
                    <a:cs typeface="Times New Roman" panose="02020603050405020304" pitchFamily="18" charset="0"/>
                  </a:rPr>
                  <a:t>O</a:t>
                </a:r>
                <a:r>
                  <a:rPr lang="zh-CN" altLang="zh-CN" sz="2400" spc="-100" dirty="0">
                    <a:solidFill>
                      <a:srgbClr val="000000"/>
                    </a:solidFill>
                    <a:ea typeface="楷体" panose="02010609060101010101" pitchFamily="49" charset="-122"/>
                    <a:cs typeface="Times New Roman" panose="02020603050405020304" pitchFamily="18" charset="0"/>
                  </a:rPr>
                  <a:t>三种原子的物质的量之比为</a:t>
                </a:r>
                <a:r>
                  <a:rPr lang="en-US" altLang="zh-CN" sz="2400" spc="-100" dirty="0">
                    <a:solidFill>
                      <a:srgbClr val="000000"/>
                    </a:solidFill>
                    <a:cs typeface="Times New Roman" panose="02020603050405020304" pitchFamily="18" charset="0"/>
                  </a:rPr>
                  <a:t>0</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15</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0</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3</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0</a:t>
                </a:r>
                <a:r>
                  <a:rPr lang="en-US" altLang="zh-CN" sz="2400" spc="-100" dirty="0">
                    <a:solidFill>
                      <a:srgbClr val="000000"/>
                    </a:solidFill>
                    <a:latin typeface="宋体" panose="02010600030101010101" pitchFamily="2" charset="-122"/>
                    <a:cs typeface="Times New Roman" panose="02020603050405020304" pitchFamily="18" charset="0"/>
                  </a:rPr>
                  <a:t>.</a:t>
                </a:r>
                <a:r>
                  <a:rPr lang="en-US" altLang="zh-CN" sz="2400" spc="-100" dirty="0">
                    <a:solidFill>
                      <a:srgbClr val="000000"/>
                    </a:solidFill>
                    <a:cs typeface="Times New Roman" panose="02020603050405020304" pitchFamily="18" charset="0"/>
                  </a:rPr>
                  <a:t>15</a:t>
                </a:r>
                <a:r>
                  <a:rPr lang="zh-CN" altLang="zh-CN" sz="2400" spc="-100" dirty="0">
                    <a:solidFill>
                      <a:srgbClr val="000000"/>
                    </a:solidFill>
                    <a:cs typeface="Times New Roman" panose="02020603050405020304" pitchFamily="18" charset="0"/>
                  </a:rPr>
                  <a:t>＝</a:t>
                </a:r>
                <a:endParaRPr lang="zh-CN" altLang="zh-CN" sz="1050" spc="-100" dirty="0">
                  <a:solidFill>
                    <a:srgbClr val="000000"/>
                  </a:solidFill>
                  <a:cs typeface="Times New Roman" panose="02020603050405020304" pitchFamily="18" charset="0"/>
                </a:endParaRPr>
              </a:p>
            </p:txBody>
          </p:sp>
        </mc:Choice>
        <mc:Fallback>
          <p:sp>
            <p:nvSpPr>
              <p:cNvPr id="2" name="矩形 1"/>
              <p:cNvSpPr>
                <a:spLocks noRot="1" noChangeAspect="1" noMove="1" noResize="1" noEditPoints="1" noAdjustHandles="1" noChangeArrowheads="1" noChangeShapeType="1" noTextEdit="1"/>
              </p:cNvSpPr>
              <p:nvPr/>
            </p:nvSpPr>
            <p:spPr>
              <a:xfrm>
                <a:off x="346289" y="3429000"/>
                <a:ext cx="11422984" cy="3235325"/>
              </a:xfrm>
              <a:prstGeom prst="rect">
                <a:avLst/>
              </a:prstGeom>
              <a:blipFill rotWithShape="1">
                <a:blip r:embed="rId1"/>
                <a:stretch>
                  <a:fillRect l="-2" r="2"/>
                </a:stretch>
              </a:blipFill>
            </p:spPr>
            <p:txBody>
              <a:bodyPr/>
              <a:lstStyle/>
              <a:p>
                <a:r>
                  <a:rPr lang="zh-CN" altLang="en-US">
                    <a:noFill/>
                  </a:rPr>
                  <a:t> </a:t>
                </a:r>
              </a:p>
            </p:txBody>
          </p:sp>
        </mc:Fallback>
      </mc:AlternateContent>
      <p:pic>
        <p:nvPicPr>
          <p:cNvPr id="5" name="24解析.eps" descr="id:2147491946;FounderCES"/>
          <p:cNvPicPr/>
          <p:nvPr/>
        </p:nvPicPr>
        <p:blipFill>
          <a:blip r:embed="rId2"/>
          <a:stretch>
            <a:fillRect/>
          </a:stretch>
        </p:blipFill>
        <p:spPr>
          <a:xfrm>
            <a:off x="478582" y="3608442"/>
            <a:ext cx="943610" cy="3359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692696"/>
            <a:ext cx="11485848" cy="5169535"/>
          </a:xfrm>
        </p:spPr>
        <p:txBody>
          <a:bodyPr/>
          <a:lstStyle/>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即实验式为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由质谱图可知其相对分子质量为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则有机物</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的分子式为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核磁共振氢谱图中峰面积之比为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即含有</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种等效氢</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且等效氢的原子个数之比为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由红外光谱图可知有机物</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则其结构简式为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据此解答。由质谱图可知相对分子质量为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结合分析可知</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该有机物的分子式为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由核磁共振氢谱图可知峰面积比为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该有机物的结构简式为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能和金属钠反应</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能和</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碳酸氢钠溶液反应</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2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该有机物参与反应</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与足量金属钠反应生成的氢气为</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2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与足量碳酸氢钠溶液反应生成的二氧化碳也是</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2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生成的气体一样多</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有机物</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中含有手性碳原子</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即存在对映异构体</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也存在和有机物</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具有相同官能团的构造异构体</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24答案.eps" descr="id:2147491616;FounderCES"/>
          <p:cNvPicPr/>
          <p:nvPr/>
        </p:nvPicPr>
        <p:blipFill>
          <a:blip r:embed="rId1"/>
          <a:stretch>
            <a:fillRect/>
          </a:stretch>
        </p:blipFill>
        <p:spPr>
          <a:xfrm>
            <a:off x="406574" y="5845840"/>
            <a:ext cx="919524" cy="350520"/>
          </a:xfrm>
          <a:prstGeom prst="rect">
            <a:avLst/>
          </a:prstGeom>
        </p:spPr>
      </p:pic>
      <p:sp>
        <p:nvSpPr>
          <p:cNvPr id="9" name="矩形 8"/>
          <p:cNvSpPr/>
          <p:nvPr/>
        </p:nvSpPr>
        <p:spPr>
          <a:xfrm>
            <a:off x="1609440" y="5697934"/>
            <a:ext cx="384810" cy="598805"/>
          </a:xfrm>
          <a:prstGeom prst="rect">
            <a:avLst/>
          </a:prstGeom>
        </p:spPr>
        <p:txBody>
          <a:bodyPr wrap="none">
            <a:spAutoFit/>
          </a:bodyPr>
          <a:lstStyle/>
          <a:p>
            <a:pPr algn="just">
              <a:lnSpc>
                <a:spcPct val="150000"/>
              </a:lnSpc>
              <a:spcAft>
                <a:spcPts val="0"/>
              </a:spcAft>
            </a:pPr>
            <a:r>
              <a:rPr lang="en-US" altLang="zh-CN" sz="2200">
                <a:solidFill>
                  <a:srgbClr val="000000"/>
                </a:solidFill>
                <a:cs typeface="Times New Roman" panose="02020603050405020304" pitchFamily="18" charset="0"/>
              </a:rPr>
              <a:t>D</a:t>
            </a:r>
            <a:endParaRPr lang="zh-CN" altLang="zh-CN" sz="2200">
              <a:solidFill>
                <a:srgbClr val="000000"/>
              </a:solidFill>
              <a:cs typeface="Times New Roman" panose="02020603050405020304" pitchFamily="18" charset="0"/>
            </a:endParaRPr>
          </a:p>
        </p:txBody>
      </p:sp>
      <p:pic>
        <p:nvPicPr>
          <p:cNvPr id="10" name="图片 9"/>
          <p:cNvPicPr>
            <a:picLocks noChangeAspect="1"/>
          </p:cNvPicPr>
          <p:nvPr/>
        </p:nvPicPr>
        <p:blipFill>
          <a:blip r:embed="rId2"/>
          <a:stretch>
            <a:fillRect/>
          </a:stretch>
        </p:blipFill>
        <p:spPr>
          <a:xfrm>
            <a:off x="463025" y="3877307"/>
            <a:ext cx="692915" cy="316066"/>
          </a:xfrm>
          <a:prstGeom prst="rect">
            <a:avLst/>
          </a:prstGeom>
        </p:spPr>
      </p:pic>
      <p:pic>
        <p:nvPicPr>
          <p:cNvPr id="11" name="图片 10"/>
          <p:cNvPicPr>
            <a:picLocks noChangeAspect="1"/>
          </p:cNvPicPr>
          <p:nvPr/>
        </p:nvPicPr>
        <p:blipFill>
          <a:blip r:embed="rId3"/>
          <a:stretch>
            <a:fillRect/>
          </a:stretch>
        </p:blipFill>
        <p:spPr>
          <a:xfrm>
            <a:off x="6214345" y="3903329"/>
            <a:ext cx="1100776" cy="263229"/>
          </a:xfrm>
          <a:prstGeom prst="rect">
            <a:avLst/>
          </a:prstGeom>
        </p:spPr>
      </p:pic>
      <p:pic>
        <p:nvPicPr>
          <p:cNvPr id="12" name="图片 11"/>
          <p:cNvPicPr>
            <a:picLocks noChangeAspect="1"/>
          </p:cNvPicPr>
          <p:nvPr/>
        </p:nvPicPr>
        <p:blipFill>
          <a:blip r:embed="rId4"/>
          <a:stretch>
            <a:fillRect/>
          </a:stretch>
        </p:blipFill>
        <p:spPr>
          <a:xfrm>
            <a:off x="1630710" y="3867548"/>
            <a:ext cx="1181501" cy="314229"/>
          </a:xfrm>
          <a:prstGeom prst="rect">
            <a:avLst/>
          </a:prstGeom>
        </p:spPr>
      </p:pic>
      <p:pic>
        <p:nvPicPr>
          <p:cNvPr id="13" name="图片 12"/>
          <p:cNvPicPr>
            <a:picLocks noChangeAspect="1"/>
          </p:cNvPicPr>
          <p:nvPr/>
        </p:nvPicPr>
        <p:blipFill>
          <a:blip r:embed="rId5"/>
          <a:stretch>
            <a:fillRect/>
          </a:stretch>
        </p:blipFill>
        <p:spPr>
          <a:xfrm>
            <a:off x="7477420" y="1910335"/>
            <a:ext cx="819718" cy="266734"/>
          </a:xfrm>
          <a:prstGeom prst="rect">
            <a:avLst/>
          </a:prstGeom>
        </p:spPr>
      </p:pic>
      <p:pic>
        <p:nvPicPr>
          <p:cNvPr id="15" name="图片 14"/>
          <p:cNvPicPr>
            <a:picLocks noChangeAspect="1"/>
          </p:cNvPicPr>
          <p:nvPr/>
        </p:nvPicPr>
        <p:blipFill>
          <a:blip r:embed="rId6"/>
          <a:stretch>
            <a:fillRect/>
          </a:stretch>
        </p:blipFill>
        <p:spPr>
          <a:xfrm>
            <a:off x="8759503" y="1918366"/>
            <a:ext cx="1178128" cy="2575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有机化合物结构简式的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流程模型</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5" name="顿有所悟.eps" descr="id:2147491960;FounderCES"/>
          <p:cNvPicPr/>
          <p:nvPr/>
        </p:nvPicPr>
        <p:blipFill>
          <a:blip r:embed="rId1"/>
          <a:stretch>
            <a:fillRect/>
          </a:stretch>
        </p:blipFill>
        <p:spPr>
          <a:xfrm>
            <a:off x="381785" y="899082"/>
            <a:ext cx="1887855" cy="414020"/>
          </a:xfrm>
          <a:prstGeom prst="rect">
            <a:avLst/>
          </a:prstGeom>
        </p:spPr>
      </p:pic>
      <p:pic>
        <p:nvPicPr>
          <p:cNvPr id="8" name="CA13.eps" descr="id:2147491967;FounderCES"/>
          <p:cNvPicPr/>
          <p:nvPr/>
        </p:nvPicPr>
        <p:blipFill>
          <a:blip r:embed="rId2"/>
          <a:stretch>
            <a:fillRect/>
          </a:stretch>
        </p:blipFill>
        <p:spPr>
          <a:xfrm>
            <a:off x="3646934" y="1412776"/>
            <a:ext cx="4824536" cy="4752528"/>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的质谱图和红外光谱图分别如图所示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24典例4.eps" descr="id:2147491974;FounderCES"/>
          <p:cNvPicPr/>
          <p:nvPr/>
        </p:nvPicPr>
        <p:blipFill>
          <a:blip r:embed="rId1"/>
          <a:stretch>
            <a:fillRect/>
          </a:stretch>
        </p:blipFill>
        <p:spPr>
          <a:xfrm>
            <a:off x="360854" y="908720"/>
            <a:ext cx="1070610" cy="344805"/>
          </a:xfrm>
          <a:prstGeom prst="rect">
            <a:avLst/>
          </a:prstGeom>
        </p:spPr>
      </p:pic>
      <p:pic>
        <p:nvPicPr>
          <p:cNvPr id="2" name="图片 1"/>
          <p:cNvPicPr>
            <a:picLocks noChangeAspect="1"/>
          </p:cNvPicPr>
          <p:nvPr/>
        </p:nvPicPr>
        <p:blipFill>
          <a:blip r:embed="rId2"/>
          <a:stretch>
            <a:fillRect/>
          </a:stretch>
        </p:blipFill>
        <p:spPr>
          <a:xfrm>
            <a:off x="341838" y="1628800"/>
            <a:ext cx="4553993" cy="2947084"/>
          </a:xfrm>
          <a:prstGeom prst="rect">
            <a:avLst/>
          </a:prstGeom>
        </p:spPr>
      </p:pic>
      <p:pic>
        <p:nvPicPr>
          <p:cNvPr id="4" name="图片 3"/>
          <p:cNvPicPr>
            <a:picLocks noChangeAspect="1"/>
          </p:cNvPicPr>
          <p:nvPr/>
        </p:nvPicPr>
        <p:blipFill>
          <a:blip r:embed="rId3"/>
          <a:stretch>
            <a:fillRect/>
          </a:stretch>
        </p:blipFill>
        <p:spPr>
          <a:xfrm>
            <a:off x="5519142" y="1736144"/>
            <a:ext cx="4671095" cy="2732395"/>
          </a:xfrm>
          <a:prstGeom prst="rect">
            <a:avLst/>
          </a:prstGeom>
        </p:spPr>
      </p:pic>
      <p:sp>
        <p:nvSpPr>
          <p:cNvPr id="5" name="矩形 4"/>
          <p:cNvSpPr/>
          <p:nvPr/>
        </p:nvSpPr>
        <p:spPr>
          <a:xfrm>
            <a:off x="369347" y="4725144"/>
            <a:ext cx="11161240" cy="1200329"/>
          </a:xfrm>
          <a:prstGeom prst="rect">
            <a:avLst/>
          </a:prstGeom>
        </p:spPr>
        <p:txBody>
          <a:bodyPr wrap="square">
            <a:spAutoFit/>
          </a:bodyPr>
          <a:lstStyle/>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①</a:t>
            </a: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的结构简式为</a:t>
            </a:r>
            <a:r>
              <a:rPr lang="zh-CN" altLang="zh-CN" sz="2400" u="sng">
                <a:solidFill>
                  <a:srgbClr val="000000"/>
                </a:solidFill>
                <a:uFill>
                  <a:solidFill>
                    <a:srgbClr val="000000"/>
                  </a:solidFill>
                </a:uFill>
                <a:cs typeface="Times New Roman" panose="02020603050405020304" pitchFamily="18" charset="0"/>
              </a:rPr>
              <a:t>　　　　　　　　　</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②</a:t>
            </a:r>
            <a:r>
              <a:rPr lang="zh-CN" altLang="zh-CN" sz="2400">
                <a:solidFill>
                  <a:srgbClr val="000000"/>
                </a:solidFill>
                <a:cs typeface="Times New Roman" panose="02020603050405020304" pitchFamily="18" charset="0"/>
              </a:rPr>
              <a:t>写出一种与</a:t>
            </a:r>
            <a:r>
              <a:rPr lang="en-US" altLang="zh-CN" sz="2400">
                <a:solidFill>
                  <a:srgbClr val="000000"/>
                </a:solidFill>
                <a:cs typeface="Times New Roman" panose="02020603050405020304" pitchFamily="18" charset="0"/>
              </a:rPr>
              <a:t>A</a:t>
            </a:r>
            <a:r>
              <a:rPr lang="zh-CN" altLang="zh-CN" sz="2400">
                <a:solidFill>
                  <a:srgbClr val="000000"/>
                </a:solidFill>
                <a:cs typeface="Times New Roman" panose="02020603050405020304" pitchFamily="18" charset="0"/>
              </a:rPr>
              <a:t>互为同分异构体的醇的结构简式：</a:t>
            </a:r>
            <a:r>
              <a:rPr lang="zh-CN" altLang="zh-CN" sz="2400" u="sng">
                <a:solidFill>
                  <a:srgbClr val="000000"/>
                </a:solidFill>
                <a:uFill>
                  <a:solidFill>
                    <a:srgbClr val="000000"/>
                  </a:solidFill>
                </a:uFill>
                <a:cs typeface="Times New Roman" panose="02020603050405020304" pitchFamily="18" charset="0"/>
              </a:rPr>
              <a:t>　　　　　　　　</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308324"/>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质谱图中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质荷比的最大值表示样品分子的相对分子质量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的相对分子质量为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由红外光谱图能够推断出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中含有对称的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、对称的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和醚键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属于醇类的同分异构体有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3" name="24解析.eps" descr="id:2147492002;FounderCES"/>
          <p:cNvPicPr/>
          <p:nvPr/>
        </p:nvPicPr>
        <p:blipFill>
          <a:blip r:embed="rId1"/>
          <a:stretch>
            <a:fillRect/>
          </a:stretch>
        </p:blipFill>
        <p:spPr>
          <a:xfrm>
            <a:off x="432841" y="967135"/>
            <a:ext cx="846455" cy="301625"/>
          </a:xfrm>
          <a:prstGeom prst="rect">
            <a:avLst/>
          </a:prstGeom>
        </p:spPr>
      </p:pic>
      <p:pic>
        <p:nvPicPr>
          <p:cNvPr id="5" name="24答案.eps" descr="id:2147492009;FounderCES"/>
          <p:cNvPicPr/>
          <p:nvPr/>
        </p:nvPicPr>
        <p:blipFill>
          <a:blip r:embed="rId2"/>
          <a:stretch>
            <a:fillRect/>
          </a:stretch>
        </p:blipFill>
        <p:spPr>
          <a:xfrm>
            <a:off x="406574" y="3126183"/>
            <a:ext cx="822325" cy="292735"/>
          </a:xfrm>
          <a:prstGeom prst="rect">
            <a:avLst/>
          </a:prstGeom>
        </p:spPr>
      </p:pic>
      <p:sp>
        <p:nvSpPr>
          <p:cNvPr id="6" name="矩形 5"/>
          <p:cNvSpPr/>
          <p:nvPr/>
        </p:nvSpPr>
        <p:spPr>
          <a:xfrm>
            <a:off x="360854" y="2924944"/>
            <a:ext cx="8830696" cy="1200329"/>
          </a:xfrm>
          <a:prstGeom prst="rect">
            <a:avLst/>
          </a:prstGeom>
        </p:spPr>
        <p:txBody>
          <a:bodyPr wrap="square">
            <a:spAutoFit/>
          </a:bodyPr>
          <a:lstStyle/>
          <a:p>
            <a:pPr algn="just">
              <a:lnSpc>
                <a:spcPct val="150000"/>
              </a:lnSpc>
              <a:spcAft>
                <a:spcPts val="0"/>
              </a:spcAft>
            </a:pPr>
            <a:r>
              <a:rPr lang="en-US" altLang="zh-CN" sz="2400" smtClean="0">
                <a:solidFill>
                  <a:srgbClr val="000000"/>
                </a:solidFill>
                <a:latin typeface="宋体" panose="02010600030101010101" pitchFamily="2" charset="-122"/>
                <a:cs typeface="Times New Roman" panose="02020603050405020304" pitchFamily="18" charset="0"/>
              </a:rPr>
              <a:t>      ①</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OCH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endParaRPr lang="zh-CN" altLang="zh-CN" sz="1050">
              <a:solidFill>
                <a:srgbClr val="000000"/>
              </a:solidFill>
              <a:cs typeface="Times New Roman" panose="02020603050405020304" pitchFamily="18" charset="0"/>
            </a:endParaRPr>
          </a:p>
          <a:p>
            <a:pPr algn="just">
              <a:lnSpc>
                <a:spcPct val="150000"/>
              </a:lnSpc>
              <a:spcAft>
                <a:spcPts val="0"/>
              </a:spcAft>
            </a:pPr>
            <a:r>
              <a:rPr lang="en-US" altLang="zh-CN" sz="2400">
                <a:solidFill>
                  <a:srgbClr val="000000"/>
                </a:solidFill>
                <a:latin typeface="宋体" panose="02010600030101010101" pitchFamily="2" charset="-122"/>
                <a:cs typeface="Times New Roman" panose="02020603050405020304" pitchFamily="18" charset="0"/>
              </a:rPr>
              <a:t>②</a:t>
            </a:r>
            <a:r>
              <a:rPr lang="en-US" altLang="zh-CN" sz="2400">
                <a:solidFill>
                  <a:srgbClr val="000000"/>
                </a:solidFill>
                <a:cs typeface="Times New Roman" panose="02020603050405020304" pitchFamily="18" charset="0"/>
              </a:rPr>
              <a:t>HOCH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CH</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OH</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2" name="矩形 1"/>
          <p:cNvSpPr/>
          <p:nvPr/>
        </p:nvSpPr>
        <p:spPr>
          <a:xfrm>
            <a:off x="7235855" y="3581642"/>
            <a:ext cx="3283271" cy="461665"/>
          </a:xfrm>
          <a:prstGeom prst="rect">
            <a:avLst/>
          </a:prstGeom>
        </p:spPr>
        <p:txBody>
          <a:bodyPr wrap="none">
            <a:spAutoFit/>
          </a:bodyPr>
          <a:lstStyle/>
          <a:p>
            <a:r>
              <a:rPr lang="en-US" altLang="zh-CN" sz="2400" dirty="0">
                <a:solidFill>
                  <a:srgbClr val="000000"/>
                </a:solidFill>
              </a:rPr>
              <a:t>HOCH</a:t>
            </a:r>
            <a:r>
              <a:rPr lang="en-US" altLang="zh-CN" sz="2400" baseline="-25000" dirty="0">
                <a:solidFill>
                  <a:srgbClr val="000000"/>
                </a:solidFill>
              </a:rPr>
              <a:t>2</a:t>
            </a:r>
            <a:r>
              <a:rPr lang="en-US" altLang="zh-CN" sz="2400" dirty="0">
                <a:solidFill>
                  <a:srgbClr val="000000"/>
                </a:solidFill>
              </a:rPr>
              <a:t>CH</a:t>
            </a:r>
            <a:r>
              <a:rPr lang="zh-CN" altLang="zh-CN" sz="2400" dirty="0">
                <a:solidFill>
                  <a:srgbClr val="000000"/>
                </a:solidFill>
                <a:cs typeface="Times New Roman" panose="02020603050405020304" pitchFamily="18" charset="0"/>
              </a:rPr>
              <a:t>（</a:t>
            </a:r>
            <a:r>
              <a:rPr lang="en-US" altLang="zh-CN" sz="2400" dirty="0">
                <a:solidFill>
                  <a:srgbClr val="000000"/>
                </a:solidFill>
              </a:rPr>
              <a:t>CH</a:t>
            </a:r>
            <a:r>
              <a:rPr lang="en-US" altLang="zh-CN" sz="2400" baseline="-25000" dirty="0">
                <a:solidFill>
                  <a:srgbClr val="000000"/>
                </a:solidFill>
              </a:rPr>
              <a:t>3</a:t>
            </a:r>
            <a:r>
              <a:rPr lang="zh-CN" altLang="zh-CN" sz="2400" dirty="0">
                <a:solidFill>
                  <a:srgbClr val="000000"/>
                </a:solidFill>
                <a:cs typeface="Times New Roman" panose="02020603050405020304" pitchFamily="18" charset="0"/>
              </a:rPr>
              <a:t>）</a:t>
            </a:r>
            <a:r>
              <a:rPr lang="en-US" altLang="zh-CN" sz="2400" baseline="-25000" dirty="0">
                <a:solidFill>
                  <a:srgbClr val="000000"/>
                </a:solidFill>
              </a:rPr>
              <a:t>2</a:t>
            </a:r>
            <a:r>
              <a:rPr lang="zh-CN" altLang="zh-CN" sz="2400" dirty="0">
                <a:solidFill>
                  <a:srgbClr val="000000"/>
                </a:solidFill>
                <a:ea typeface="楷体" panose="02010609060101010101" pitchFamily="49" charset="-122"/>
                <a:cs typeface="Times New Roman" panose="02020603050405020304" pitchFamily="18" charset="0"/>
              </a:rPr>
              <a:t>、</a:t>
            </a:r>
            <a:endParaRPr lang="zh-CN" altLang="en-US" dirty="0"/>
          </a:p>
        </p:txBody>
      </p:sp>
      <p:sp>
        <p:nvSpPr>
          <p:cNvPr id="8" name="矩形 7"/>
          <p:cNvSpPr/>
          <p:nvPr/>
        </p:nvSpPr>
        <p:spPr>
          <a:xfrm>
            <a:off x="2494806" y="4606121"/>
            <a:ext cx="2040943"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任写一种</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10" name="图片 9"/>
          <p:cNvPicPr/>
          <p:nvPr/>
        </p:nvPicPr>
        <p:blipFill>
          <a:blip r:embed="rId3"/>
          <a:stretch>
            <a:fillRect/>
          </a:stretch>
        </p:blipFill>
        <p:spPr>
          <a:xfrm>
            <a:off x="219981" y="4077117"/>
            <a:ext cx="2393824" cy="15904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75432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）相对分子质量不超过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的有机物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，能与金属钠、碳酸钠溶液反应产生无色气体，还可以使溴的四氯化碳溶液褪色。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完全燃烧只生成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。经分析，其含氧元素的质量分数为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ea typeface="宋体" panose="02010600030101010101" pitchFamily="2" charset="-122"/>
                <a:cs typeface="Times New Roman" panose="02020603050405020304" pitchFamily="18" charset="0"/>
              </a:rPr>
              <a:t>7.2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的核磁共振氢谱如图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363805" y="4590266"/>
            <a:ext cx="5958682"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B</a:t>
            </a:r>
            <a:r>
              <a:rPr lang="zh-CN" altLang="zh-CN" sz="2400">
                <a:solidFill>
                  <a:srgbClr val="000000"/>
                </a:solidFill>
                <a:cs typeface="Times New Roman" panose="02020603050405020304" pitchFamily="18" charset="0"/>
              </a:rPr>
              <a:t>的结构简式为</a:t>
            </a:r>
            <a:r>
              <a:rPr lang="zh-CN" altLang="zh-CN" sz="2400" u="sng">
                <a:solidFill>
                  <a:srgbClr val="000000"/>
                </a:solidFill>
                <a:uFill>
                  <a:solidFill>
                    <a:srgbClr val="000000"/>
                  </a:solidFill>
                </a:uFill>
                <a:cs typeface="Times New Roman" panose="02020603050405020304" pitchFamily="18" charset="0"/>
              </a:rPr>
              <a:t>　　　　　　　　　　　</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782838" y="2528369"/>
            <a:ext cx="6097145" cy="2032382"/>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35332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能与金属钠、碳酸钠溶液反应产生无色气体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中至少含有一个羧基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同时还可能含有羟基等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根据含氧量可知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个氧原子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的相对分子质量为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个氧原子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则相对分子质量为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129</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不符合要求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中只含有一个羧基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不含羟基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可以使溴的四氯化碳溶液褪色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中还含有碳碳双键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核磁共振氢谱图显示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中含有三种等效氢原子且个数比为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可以推断其结构简式为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3533211"/>
              </a:xfrm>
              <a:blipFill rotWithShape="1">
                <a:blip r:embed="rId1"/>
                <a:stretch>
                  <a:fillRect l="-2" t="-18" r="1" b="-2946"/>
                </a:stretch>
              </a:blipFill>
            </p:spPr>
            <p:txBody>
              <a:bodyPr/>
              <a:lstStyle/>
              <a:p>
                <a:r>
                  <a:rPr lang="zh-CN" altLang="en-US">
                    <a:noFill/>
                  </a:rPr>
                  <a:t> </a:t>
                </a:r>
              </a:p>
            </p:txBody>
          </p:sp>
        </mc:Fallback>
      </mc:AlternateContent>
      <p:pic>
        <p:nvPicPr>
          <p:cNvPr id="3" name="24解析.eps" descr="id:2147492002;FounderCES"/>
          <p:cNvPicPr/>
          <p:nvPr/>
        </p:nvPicPr>
        <p:blipFill>
          <a:blip r:embed="rId2"/>
          <a:stretch>
            <a:fillRect/>
          </a:stretch>
        </p:blipFill>
        <p:spPr>
          <a:xfrm>
            <a:off x="424215" y="963476"/>
            <a:ext cx="846455" cy="301625"/>
          </a:xfrm>
          <a:prstGeom prst="rect">
            <a:avLst/>
          </a:prstGeom>
        </p:spPr>
      </p:pic>
      <p:pic>
        <p:nvPicPr>
          <p:cNvPr id="5" name="图片 4"/>
          <p:cNvPicPr>
            <a:picLocks noChangeAspect="1"/>
          </p:cNvPicPr>
          <p:nvPr/>
        </p:nvPicPr>
        <p:blipFill>
          <a:blip r:embed="rId3"/>
          <a:stretch>
            <a:fillRect/>
          </a:stretch>
        </p:blipFill>
        <p:spPr>
          <a:xfrm>
            <a:off x="1414686" y="4279331"/>
            <a:ext cx="2520280" cy="1025955"/>
          </a:xfrm>
          <a:prstGeom prst="rect">
            <a:avLst/>
          </a:prstGeom>
        </p:spPr>
      </p:pic>
      <p:pic>
        <p:nvPicPr>
          <p:cNvPr id="8" name="24答案.eps" descr="id:2147492009;FounderCES"/>
          <p:cNvPicPr/>
          <p:nvPr/>
        </p:nvPicPr>
        <p:blipFill>
          <a:blip r:embed="rId4"/>
          <a:stretch>
            <a:fillRect/>
          </a:stretch>
        </p:blipFill>
        <p:spPr>
          <a:xfrm>
            <a:off x="424215" y="4362752"/>
            <a:ext cx="822325" cy="2927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7312"/>
            <a:ext cx="11485848" cy="390023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相对分子质量的计算方法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有机物相对分子质量的确定是化学分析中的关键步骤，也是考试的难点，主要通过实验测定和计算推导两种方式实现。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）标准状况密度法：根据</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标准状况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下气体的密度计算相对分子质量。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）相对密度法：根据气体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相对于气体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的相对密度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，则气体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的相对分子质量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）质谱法确定相对分子质量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031043" y="622042"/>
            <a:ext cx="6145470" cy="720467"/>
          </a:xfrm>
          <a:prstGeom prst="rect">
            <a:avLst/>
          </a:prstGeom>
        </p:spPr>
      </p:pic>
      <p:pic>
        <p:nvPicPr>
          <p:cNvPr id="4" name="图片 3"/>
          <p:cNvPicPr>
            <a:picLocks noChangeAspect="1"/>
          </p:cNvPicPr>
          <p:nvPr/>
        </p:nvPicPr>
        <p:blipFill>
          <a:blip r:embed="rId2"/>
          <a:stretch>
            <a:fillRect/>
          </a:stretch>
        </p:blipFill>
        <p:spPr>
          <a:xfrm>
            <a:off x="360854" y="1458934"/>
            <a:ext cx="1267376" cy="464442"/>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82984"/>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蒸气的密度是相同状况下氢气密度的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倍，已知该烃中碳、氢元素的质量比为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）该烃的相对分子质量为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741923"/>
            <a:ext cx="1290992" cy="456570"/>
          </a:xfrm>
          <a:prstGeom prst="rect">
            <a:avLst/>
          </a:prstGeom>
        </p:spPr>
      </p:pic>
      <p:pic>
        <p:nvPicPr>
          <p:cNvPr id="4" name="24解析.eps" descr="id:2147492037;FounderCES"/>
          <p:cNvPicPr/>
          <p:nvPr/>
        </p:nvPicPr>
        <p:blipFill>
          <a:blip r:embed="rId2"/>
          <a:stretch>
            <a:fillRect/>
          </a:stretch>
        </p:blipFill>
        <p:spPr>
          <a:xfrm>
            <a:off x="406574" y="2426167"/>
            <a:ext cx="991870" cy="353060"/>
          </a:xfrm>
          <a:prstGeom prst="rect">
            <a:avLst/>
          </a:prstGeom>
        </p:spPr>
      </p:pic>
      <p:sp>
        <p:nvSpPr>
          <p:cNvPr id="5" name="矩形 4"/>
          <p:cNvSpPr/>
          <p:nvPr/>
        </p:nvSpPr>
        <p:spPr>
          <a:xfrm>
            <a:off x="360854" y="2276872"/>
            <a:ext cx="11485848" cy="1200329"/>
          </a:xfrm>
          <a:prstGeom prst="rect">
            <a:avLst/>
          </a:prstGeom>
        </p:spPr>
        <p:txBody>
          <a:bodyPr wrap="square">
            <a:spAutoFit/>
          </a:bodyPr>
          <a:lstStyle/>
          <a:p>
            <a:pPr algn="just">
              <a:lnSpc>
                <a:spcPct val="150000"/>
              </a:lnSpc>
              <a:spcAft>
                <a:spcPts val="0"/>
              </a:spcAf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已知</a:t>
            </a:r>
            <a:r>
              <a:rPr lang="zh-CN" altLang="zh-CN" sz="2400" dirty="0">
                <a:solidFill>
                  <a:srgbClr val="000000"/>
                </a:solidFill>
                <a:ea typeface="楷体" panose="02010609060101010101" pitchFamily="49" charset="-122"/>
                <a:cs typeface="Times New Roman" panose="02020603050405020304" pitchFamily="18" charset="0"/>
              </a:rPr>
              <a:t>烃</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蒸气的密度是相同状况下氢气密度的</a:t>
            </a:r>
            <a:r>
              <a:rPr lang="en-US" altLang="zh-CN" sz="2400" dirty="0">
                <a:solidFill>
                  <a:srgbClr val="000000"/>
                </a:solidFill>
                <a:cs typeface="Times New Roman" panose="02020603050405020304" pitchFamily="18" charset="0"/>
              </a:rPr>
              <a:t>36</a:t>
            </a:r>
            <a:r>
              <a:rPr lang="zh-CN" altLang="zh-CN" sz="2400" dirty="0">
                <a:solidFill>
                  <a:srgbClr val="000000"/>
                </a:solidFill>
                <a:ea typeface="楷体" panose="02010609060101010101" pitchFamily="49" charset="-122"/>
                <a:cs typeface="Times New Roman" panose="02020603050405020304" pitchFamily="18" charset="0"/>
              </a:rPr>
              <a:t>倍</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则烃</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的摩尔质量为</a:t>
            </a:r>
            <a:r>
              <a:rPr lang="en-US" altLang="zh-CN" sz="2400" dirty="0" smtClean="0">
                <a:solidFill>
                  <a:srgbClr val="000000"/>
                </a:solidFill>
                <a:cs typeface="Times New Roman" panose="02020603050405020304" pitchFamily="18" charset="0"/>
              </a:rPr>
              <a:t>36</a:t>
            </a:r>
            <a:r>
              <a:rPr lang="en-US" altLang="zh-CN" sz="2400" dirty="0" smtClean="0">
                <a:solidFill>
                  <a:srgbClr val="000000"/>
                </a:solidFill>
                <a:latin typeface="宋体" panose="02010600030101010101" pitchFamily="2" charset="-122"/>
                <a:cs typeface="Times New Roman" panose="02020603050405020304" pitchFamily="18" charset="0"/>
              </a:rPr>
              <a:t>×</a:t>
            </a:r>
            <a:r>
              <a:rPr lang="en-US" altLang="zh-CN" sz="2400" dirty="0" smtClean="0">
                <a:solidFill>
                  <a:srgbClr val="000000"/>
                </a:solidFill>
                <a:cs typeface="Times New Roman" panose="02020603050405020304" pitchFamily="18" charset="0"/>
              </a:rPr>
              <a:t>2 </a:t>
            </a:r>
            <a:r>
              <a:rPr lang="en-US" altLang="zh-CN" sz="2400" dirty="0" err="1" smtClean="0">
                <a:solidFill>
                  <a:srgbClr val="000000"/>
                </a:solidFill>
                <a:cs typeface="Times New Roman" panose="02020603050405020304" pitchFamily="18" charset="0"/>
              </a:rPr>
              <a:t>g</a:t>
            </a:r>
            <a:r>
              <a:rPr lang="en-US" altLang="zh-CN" sz="2400" dirty="0" err="1" smtClean="0">
                <a:solidFill>
                  <a:srgbClr val="000000"/>
                </a:solidFill>
                <a:ea typeface="Times New Roman" panose="02020603050405020304" pitchFamily="18" charset="0"/>
                <a:cs typeface="Times New Roman" panose="02020603050405020304" pitchFamily="18" charset="0"/>
              </a:rPr>
              <a:t>·</a:t>
            </a:r>
            <a:r>
              <a:rPr lang="en-US" altLang="zh-CN" sz="2400" dirty="0" err="1" smtClean="0">
                <a:solidFill>
                  <a:srgbClr val="000000"/>
                </a:solidFill>
                <a:cs typeface="Times New Roman" panose="02020603050405020304" pitchFamily="18" charset="0"/>
              </a:rPr>
              <a:t>mol</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baseline="30000" dirty="0">
                <a:solidFill>
                  <a:srgbClr val="000000"/>
                </a:solidFill>
                <a:cs typeface="Times New Roman" panose="02020603050405020304" pitchFamily="18" charset="0"/>
              </a:rPr>
              <a:t>－</a:t>
            </a:r>
            <a:r>
              <a:rPr lang="en-US" altLang="zh-CN" sz="2400" baseline="30000" dirty="0">
                <a:solidFill>
                  <a:srgbClr val="000000"/>
                </a:solidFill>
                <a:cs typeface="Times New Roman" panose="02020603050405020304" pitchFamily="18" charset="0"/>
              </a:rPr>
              <a:t>1</a:t>
            </a:r>
            <a:r>
              <a:rPr lang="zh-CN"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72 </a:t>
            </a:r>
            <a:r>
              <a:rPr lang="en-US" altLang="zh-CN" sz="2400" dirty="0" err="1" smtClean="0">
                <a:solidFill>
                  <a:srgbClr val="000000"/>
                </a:solidFill>
                <a:cs typeface="Times New Roman" panose="02020603050405020304" pitchFamily="18" charset="0"/>
              </a:rPr>
              <a:t>g</a:t>
            </a:r>
            <a:r>
              <a:rPr lang="en-US" altLang="zh-CN" sz="2400" dirty="0" err="1" smtClean="0">
                <a:solidFill>
                  <a:srgbClr val="000000"/>
                </a:solidFill>
                <a:ea typeface="Times New Roman" panose="02020603050405020304" pitchFamily="18" charset="0"/>
                <a:cs typeface="Times New Roman" panose="02020603050405020304" pitchFamily="18" charset="0"/>
              </a:rPr>
              <a:t>·</a:t>
            </a:r>
            <a:r>
              <a:rPr lang="en-US" altLang="zh-CN" sz="2400" dirty="0" err="1" smtClean="0">
                <a:solidFill>
                  <a:srgbClr val="000000"/>
                </a:solidFill>
                <a:cs typeface="Times New Roman" panose="02020603050405020304" pitchFamily="18" charset="0"/>
              </a:rPr>
              <a:t>mol</a:t>
            </a:r>
            <a:r>
              <a:rPr lang="zh-CN" altLang="zh-CN" sz="2400" baseline="30000" dirty="0">
                <a:solidFill>
                  <a:srgbClr val="000000"/>
                </a:solidFill>
                <a:cs typeface="Times New Roman" panose="02020603050405020304" pitchFamily="18" charset="0"/>
              </a:rPr>
              <a:t>－</a:t>
            </a:r>
            <a:r>
              <a:rPr lang="en-US" altLang="zh-CN" sz="2400" baseline="30000" dirty="0">
                <a:solidFill>
                  <a:srgbClr val="000000"/>
                </a:solidFill>
                <a:cs typeface="Times New Roman" panose="02020603050405020304" pitchFamily="18" charset="0"/>
              </a:rPr>
              <a:t>1</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所以该烃的相对分子质量为</a:t>
            </a:r>
            <a:r>
              <a:rPr lang="en-US" altLang="zh-CN" sz="2400" dirty="0">
                <a:solidFill>
                  <a:srgbClr val="000000"/>
                </a:solidFill>
                <a:cs typeface="Times New Roman" panose="02020603050405020304" pitchFamily="18" charset="0"/>
              </a:rPr>
              <a:t>72</a:t>
            </a:r>
            <a:r>
              <a:rPr lang="zh-CN" altLang="zh-CN" sz="2400" dirty="0">
                <a:solidFill>
                  <a:srgbClr val="000000"/>
                </a:solidFill>
                <a:ea typeface="楷体" panose="02010609060101010101" pitchFamily="49"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7" name="24答案.eps" descr="id:2147492044;FounderCES"/>
          <p:cNvPicPr/>
          <p:nvPr/>
        </p:nvPicPr>
        <p:blipFill>
          <a:blip r:embed="rId3"/>
          <a:stretch>
            <a:fillRect/>
          </a:stretch>
        </p:blipFill>
        <p:spPr>
          <a:xfrm>
            <a:off x="394509" y="3655156"/>
            <a:ext cx="1016000" cy="361950"/>
          </a:xfrm>
          <a:prstGeom prst="rect">
            <a:avLst/>
          </a:prstGeom>
        </p:spPr>
      </p:pic>
      <p:sp>
        <p:nvSpPr>
          <p:cNvPr id="8" name="矩形 7"/>
          <p:cNvSpPr/>
          <p:nvPr/>
        </p:nvSpPr>
        <p:spPr>
          <a:xfrm>
            <a:off x="1651846" y="3605298"/>
            <a:ext cx="801823" cy="461665"/>
          </a:xfrm>
          <a:prstGeom prst="rect">
            <a:avLst/>
          </a:prstGeom>
        </p:spPr>
        <p:txBody>
          <a:bodyPr wrap="none">
            <a:spAutoFit/>
          </a:bodyPr>
          <a:lstStyle/>
          <a:p>
            <a:r>
              <a:rPr lang="en-US" altLang="zh-CN" sz="2400">
                <a:solidFill>
                  <a:srgbClr val="000000"/>
                </a:solidFill>
              </a:rPr>
              <a:t>72</a:t>
            </a:r>
            <a:r>
              <a:rPr lang="zh-CN" altLang="zh-CN" sz="2400">
                <a:solidFill>
                  <a:srgbClr val="000000"/>
                </a:solidFill>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）确定该烃的分子式为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2037;FounderCES"/>
          <p:cNvPicPr/>
          <p:nvPr/>
        </p:nvPicPr>
        <p:blipFill>
          <a:blip r:embed="rId1"/>
          <a:stretch>
            <a:fillRect/>
          </a:stretch>
        </p:blipFill>
        <p:spPr>
          <a:xfrm>
            <a:off x="391327" y="1484784"/>
            <a:ext cx="991870" cy="35306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360854" y="1268760"/>
                <a:ext cx="11485848" cy="2302510"/>
              </a:xfrm>
              <a:prstGeom prst="rect">
                <a:avLst/>
              </a:prstGeom>
            </p:spPr>
            <p:txBody>
              <a:bodyPr wrap="square">
                <a:spAutoFit/>
              </a:bodyPr>
              <a:lstStyle/>
              <a:p>
                <a:pPr algn="just">
                  <a:lnSpc>
                    <a:spcPct val="150000"/>
                  </a:lnSpc>
                  <a:spcAft>
                    <a:spcPts val="0"/>
                  </a:spcAft>
                </a:pP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已知</a:t>
                </a:r>
                <a:r>
                  <a:rPr lang="zh-CN" altLang="zh-CN" sz="2400" dirty="0">
                    <a:solidFill>
                      <a:srgbClr val="000000"/>
                    </a:solidFill>
                    <a:ea typeface="楷体" panose="02010609060101010101" pitchFamily="49" charset="-122"/>
                    <a:cs typeface="Times New Roman" panose="02020603050405020304" pitchFamily="18" charset="0"/>
                  </a:rPr>
                  <a:t>烃</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分子中碳、氢元素的质量比为</a:t>
                </a:r>
                <a:r>
                  <a:rPr lang="en-US" altLang="zh-CN" sz="2400" dirty="0">
                    <a:solidFill>
                      <a:srgbClr val="000000"/>
                    </a:solidFill>
                    <a:cs typeface="Times New Roman" panose="02020603050405020304" pitchFamily="18" charset="0"/>
                  </a:rPr>
                  <a:t>5</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1</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1mol</a:t>
                </a:r>
                <a:r>
                  <a:rPr lang="zh-CN" altLang="zh-CN" sz="2400" dirty="0">
                    <a:solidFill>
                      <a:srgbClr val="000000"/>
                    </a:solidFill>
                    <a:ea typeface="楷体" panose="02010609060101010101" pitchFamily="49" charset="-122"/>
                    <a:cs typeface="Times New Roman" panose="02020603050405020304" pitchFamily="18" charset="0"/>
                  </a:rPr>
                  <a:t>烃</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的质量为</a:t>
                </a:r>
                <a:r>
                  <a:rPr lang="en-US" altLang="zh-CN" sz="2400" dirty="0" smtClean="0">
                    <a:solidFill>
                      <a:srgbClr val="000000"/>
                    </a:solidFill>
                    <a:cs typeface="Times New Roman" panose="02020603050405020304" pitchFamily="18" charset="0"/>
                  </a:rPr>
                  <a:t>72 g</a:t>
                </a:r>
                <a:r>
                  <a:rPr lang="zh-CN" altLang="zh-CN" sz="2400" dirty="0">
                    <a:solidFill>
                      <a:srgbClr val="000000"/>
                    </a:solidFill>
                    <a:cs typeface="Times New Roman" panose="02020603050405020304" pitchFamily="18" charset="0"/>
                  </a:rPr>
                  <a:t>，</a:t>
                </a:r>
                <a:r>
                  <a:rPr lang="zh-CN" altLang="zh-CN" sz="2400" dirty="0" smtClean="0">
                    <a:solidFill>
                      <a:srgbClr val="000000"/>
                    </a:solidFill>
                    <a:ea typeface="楷体" panose="02010609060101010101" pitchFamily="49" charset="-122"/>
                    <a:cs typeface="Times New Roman" panose="02020603050405020304" pitchFamily="18" charset="0"/>
                  </a:rPr>
                  <a:t>则</a:t>
                </a:r>
                <a:r>
                  <a:rPr lang="en-US" altLang="zh-CN" sz="2400" dirty="0" smtClean="0">
                    <a:solidFill>
                      <a:srgbClr val="000000"/>
                    </a:solidFill>
                    <a:cs typeface="Times New Roman" panose="02020603050405020304" pitchFamily="18" charset="0"/>
                  </a:rPr>
                  <a:t>1 </a:t>
                </a:r>
                <a:r>
                  <a:rPr lang="en-US" altLang="zh-CN" sz="2400" dirty="0" err="1" smtClean="0">
                    <a:solidFill>
                      <a:srgbClr val="000000"/>
                    </a:solidFill>
                    <a:cs typeface="Times New Roman" panose="02020603050405020304" pitchFamily="18" charset="0"/>
                  </a:rPr>
                  <a:t>mol</a:t>
                </a:r>
                <a:r>
                  <a:rPr lang="zh-CN" altLang="zh-CN" sz="2400" dirty="0">
                    <a:solidFill>
                      <a:srgbClr val="000000"/>
                    </a:solidFill>
                    <a:ea typeface="楷体" panose="02010609060101010101" pitchFamily="49" charset="-122"/>
                    <a:cs typeface="Times New Roman" panose="02020603050405020304" pitchFamily="18" charset="0"/>
                  </a:rPr>
                  <a:t>烃</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分子中</a:t>
                </a:r>
                <a:r>
                  <a:rPr lang="en-US" altLang="zh-CN" sz="2400" dirty="0">
                    <a:solidFill>
                      <a:srgbClr val="000000"/>
                    </a:solidFill>
                    <a:cs typeface="Times New Roman" panose="02020603050405020304" pitchFamily="18" charset="0"/>
                  </a:rPr>
                  <a:t>C</a:t>
                </a:r>
                <a:r>
                  <a:rPr lang="zh-CN" altLang="zh-CN" sz="2400" dirty="0">
                    <a:solidFill>
                      <a:srgbClr val="000000"/>
                    </a:solidFill>
                    <a:ea typeface="楷体" panose="02010609060101010101" pitchFamily="49" charset="-122"/>
                    <a:cs typeface="Times New Roman" panose="02020603050405020304" pitchFamily="18" charset="0"/>
                  </a:rPr>
                  <a:t>原子的物质的量为</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𝟕𝟐</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a:rPr lang="en-US" altLang="zh-CN" sz="2400">
                            <a:solidFill>
                              <a:srgbClr val="000000"/>
                            </a:solidFill>
                            <a:latin typeface="Cambria Math" panose="02040503050406030204" pitchFamily="18" charset="0"/>
                            <a:cs typeface="Times New Roman" panose="02020603050405020304" pitchFamily="18" charset="0"/>
                          </a:rPr>
                          <m:t>×</m:t>
                        </m:r>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𝟓</m:t>
                            </m:r>
                          </m:num>
                          <m:den>
                            <m:r>
                              <a:rPr lang="en-US" altLang="zh-CN" sz="2400" i="1">
                                <a:solidFill>
                                  <a:srgbClr val="000000"/>
                                </a:solidFill>
                                <a:latin typeface="Cambria Math" panose="02040503050406030204" pitchFamily="18" charset="0"/>
                                <a:cs typeface="Times New Roman" panose="02020603050405020304" pitchFamily="18" charset="0"/>
                              </a:rPr>
                              <m:t>𝟓</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den>
                        </m:f>
                      </m:num>
                      <m:den>
                        <m:r>
                          <a:rPr lang="en-US" altLang="zh-CN" sz="2400" i="1">
                            <a:solidFill>
                              <a:srgbClr val="000000"/>
                            </a:solidFill>
                            <a:latin typeface="Cambria Math" panose="02040503050406030204" pitchFamily="18" charset="0"/>
                            <a:cs typeface="Times New Roman" panose="02020603050405020304" pitchFamily="18" charset="0"/>
                          </a:rPr>
                          <m:t>𝟏𝟐</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𝐦𝐨</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𝐥</m:t>
                            </m:r>
                          </m:e>
                          <m:sup>
                            <m:r>
                              <a:rPr lang="zh-CN"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up>
                        </m:sSup>
                      </m:den>
                    </m:f>
                  </m:oMath>
                </a14:m>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5 mol</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H</a:t>
                </a:r>
                <a:r>
                  <a:rPr lang="zh-CN" altLang="zh-CN" sz="2400" dirty="0">
                    <a:solidFill>
                      <a:srgbClr val="000000"/>
                    </a:solidFill>
                    <a:ea typeface="楷体" panose="02010609060101010101" pitchFamily="49" charset="-122"/>
                    <a:cs typeface="Times New Roman" panose="02020603050405020304" pitchFamily="18" charset="0"/>
                  </a:rPr>
                  <a:t>原子的物质的量为</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𝟕𝟐</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a:rPr lang="en-US" altLang="zh-CN" sz="2400">
                            <a:solidFill>
                              <a:srgbClr val="000000"/>
                            </a:solidFill>
                            <a:latin typeface="Cambria Math" panose="02040503050406030204" pitchFamily="18" charset="0"/>
                            <a:cs typeface="Times New Roman" panose="02020603050405020304" pitchFamily="18" charset="0"/>
                          </a:rPr>
                          <m:t>×</m:t>
                        </m:r>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r>
                              <a:rPr lang="en-US" altLang="zh-CN" sz="2400" i="1">
                                <a:solidFill>
                                  <a:srgbClr val="000000"/>
                                </a:solidFill>
                                <a:latin typeface="Cambria Math" panose="02040503050406030204" pitchFamily="18" charset="0"/>
                                <a:cs typeface="Times New Roman" panose="02020603050405020304" pitchFamily="18" charset="0"/>
                              </a:rPr>
                              <m:t>𝟓</m:t>
                            </m:r>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den>
                        </m:f>
                      </m:num>
                      <m:den>
                        <m:r>
                          <a:rPr lang="en-US" altLang="zh-CN" sz="2400" i="1">
                            <a:solidFill>
                              <a:srgbClr val="000000"/>
                            </a:solidFill>
                            <a:latin typeface="Cambria Math" panose="02040503050406030204" pitchFamily="18" charset="0"/>
                            <a:cs typeface="Times New Roman" panose="02020603050405020304" pitchFamily="18" charset="0"/>
                          </a:rPr>
                          <m:t>𝟏</m:t>
                        </m:r>
                        <m:r>
                          <a:rPr lang="en-US" altLang="zh-CN" sz="2400" b="1" i="1" smtClean="0">
                            <a:solidFill>
                              <a:srgbClr val="000000"/>
                            </a:solidFill>
                            <a:latin typeface="Cambria Math" panose="02040503050406030204" pitchFamily="18" charset="0"/>
                            <a:cs typeface="Times New Roman" panose="02020603050405020304" pitchFamily="18" charset="0"/>
                          </a:rPr>
                          <m:t> </m:t>
                        </m:r>
                        <m:r>
                          <a:rPr lang="en-US" altLang="zh-CN" sz="2400" i="1">
                            <a:solidFill>
                              <a:srgbClr val="000000"/>
                            </a:solidFill>
                            <a:latin typeface="Cambria Math" panose="02040503050406030204" pitchFamily="18" charset="0"/>
                            <a:cs typeface="Times New Roman" panose="02020603050405020304" pitchFamily="18" charset="0"/>
                          </a:rPr>
                          <m:t>𝐠</m:t>
                        </m:r>
                        <m:r>
                          <m:rPr>
                            <m:nor/>
                          </m:rP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𝐦𝐨</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𝐥</m:t>
                            </m:r>
                          </m:e>
                          <m:sup>
                            <m:r>
                              <a:rPr lang="zh-CN"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𝟏</m:t>
                            </m:r>
                          </m:sup>
                        </m:sSup>
                      </m:den>
                    </m:f>
                  </m:oMath>
                </a14:m>
                <a:r>
                  <a:rPr lang="zh-CN" altLang="zh-CN" sz="2400" dirty="0">
                    <a:solidFill>
                      <a:srgbClr val="000000"/>
                    </a:solidFill>
                    <a:cs typeface="Times New Roman" panose="02020603050405020304" pitchFamily="18" charset="0"/>
                  </a:rPr>
                  <a:t>＝</a:t>
                </a:r>
                <a:r>
                  <a:rPr lang="en-US" altLang="zh-CN" sz="2400" dirty="0" smtClean="0">
                    <a:solidFill>
                      <a:srgbClr val="000000"/>
                    </a:solidFill>
                    <a:cs typeface="Times New Roman" panose="02020603050405020304" pitchFamily="18" charset="0"/>
                  </a:rPr>
                  <a:t>12 </a:t>
                </a:r>
                <a:r>
                  <a:rPr lang="en-US" altLang="zh-CN" sz="2400" dirty="0" err="1" smtClean="0">
                    <a:solidFill>
                      <a:srgbClr val="000000"/>
                    </a:solidFill>
                    <a:cs typeface="Times New Roman" panose="02020603050405020304" pitchFamily="18" charset="0"/>
                  </a:rPr>
                  <a:t>mol</a:t>
                </a:r>
                <a:r>
                  <a:rPr lang="zh-CN" altLang="zh-CN" sz="2400" dirty="0">
                    <a:solidFill>
                      <a:srgbClr val="000000"/>
                    </a:solidFill>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则烃</a:t>
                </a:r>
                <a:r>
                  <a:rPr lang="en-US" altLang="zh-CN" sz="2400" dirty="0">
                    <a:solidFill>
                      <a:srgbClr val="000000"/>
                    </a:solidFill>
                    <a:cs typeface="Times New Roman" panose="02020603050405020304" pitchFamily="18" charset="0"/>
                  </a:rPr>
                  <a:t>A</a:t>
                </a:r>
                <a:r>
                  <a:rPr lang="zh-CN" altLang="zh-CN" sz="2400" dirty="0">
                    <a:solidFill>
                      <a:srgbClr val="000000"/>
                    </a:solidFill>
                    <a:ea typeface="楷体" panose="02010609060101010101" pitchFamily="49" charset="-122"/>
                    <a:cs typeface="Times New Roman" panose="02020603050405020304" pitchFamily="18" charset="0"/>
                  </a:rPr>
                  <a:t>的分子式为</a:t>
                </a:r>
                <a:r>
                  <a:rPr lang="en-US" altLang="zh-CN" sz="2400" dirty="0">
                    <a:solidFill>
                      <a:srgbClr val="000000"/>
                    </a:solidFill>
                    <a:cs typeface="Times New Roman" panose="02020603050405020304" pitchFamily="18" charset="0"/>
                  </a:rPr>
                  <a:t>C</a:t>
                </a:r>
                <a:r>
                  <a:rPr lang="en-US" altLang="zh-CN" sz="2400" baseline="-25000" dirty="0">
                    <a:solidFill>
                      <a:srgbClr val="000000"/>
                    </a:solidFill>
                    <a:cs typeface="Times New Roman" panose="02020603050405020304" pitchFamily="18" charset="0"/>
                  </a:rPr>
                  <a:t>5</a:t>
                </a:r>
                <a:r>
                  <a:rPr lang="en-US" altLang="zh-CN" sz="2400" dirty="0">
                    <a:solidFill>
                      <a:srgbClr val="000000"/>
                    </a:solidFill>
                    <a:cs typeface="Times New Roman" panose="02020603050405020304" pitchFamily="18" charset="0"/>
                  </a:rPr>
                  <a:t>H</a:t>
                </a:r>
                <a:r>
                  <a:rPr lang="en-US" altLang="zh-CN" sz="2400" baseline="-25000" dirty="0">
                    <a:solidFill>
                      <a:srgbClr val="000000"/>
                    </a:solidFill>
                    <a:cs typeface="Times New Roman" panose="02020603050405020304" pitchFamily="18" charset="0"/>
                  </a:rPr>
                  <a:t>12</a:t>
                </a:r>
                <a:r>
                  <a:rPr lang="zh-CN" altLang="zh-CN" sz="2400" dirty="0">
                    <a:solidFill>
                      <a:srgbClr val="000000"/>
                    </a:solidFill>
                    <a:ea typeface="楷体" panose="02010609060101010101" pitchFamily="49"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360854" y="1268760"/>
                <a:ext cx="11485848" cy="2302510"/>
              </a:xfrm>
              <a:prstGeom prst="rect">
                <a:avLst/>
              </a:prstGeom>
              <a:blipFill rotWithShape="1">
                <a:blip r:embed="rId2"/>
                <a:stretch>
                  <a:fillRect l="-2" t="-1" r="1" b="1"/>
                </a:stretch>
              </a:blipFill>
            </p:spPr>
            <p:txBody>
              <a:bodyPr/>
              <a:lstStyle/>
              <a:p>
                <a:r>
                  <a:rPr lang="zh-CN" altLang="en-US">
                    <a:noFill/>
                  </a:rPr>
                  <a:t> </a:t>
                </a:r>
              </a:p>
            </p:txBody>
          </p:sp>
        </mc:Fallback>
      </mc:AlternateContent>
      <p:pic>
        <p:nvPicPr>
          <p:cNvPr id="5" name="24答案.eps" descr="id:2147492044;FounderCES"/>
          <p:cNvPicPr/>
          <p:nvPr/>
        </p:nvPicPr>
        <p:blipFill>
          <a:blip r:embed="rId3"/>
          <a:stretch>
            <a:fillRect/>
          </a:stretch>
        </p:blipFill>
        <p:spPr>
          <a:xfrm>
            <a:off x="478582" y="3745212"/>
            <a:ext cx="1016000" cy="361950"/>
          </a:xfrm>
          <a:prstGeom prst="rect">
            <a:avLst/>
          </a:prstGeom>
        </p:spPr>
      </p:pic>
      <p:sp>
        <p:nvSpPr>
          <p:cNvPr id="6" name="矩形 5"/>
          <p:cNvSpPr/>
          <p:nvPr/>
        </p:nvSpPr>
        <p:spPr>
          <a:xfrm>
            <a:off x="1630710" y="3720286"/>
            <a:ext cx="1263487" cy="461665"/>
          </a:xfrm>
          <a:prstGeom prst="rect">
            <a:avLst/>
          </a:prstGeom>
        </p:spPr>
        <p:txBody>
          <a:bodyPr wrap="none">
            <a:spAutoFit/>
          </a:bodyPr>
          <a:lstStyle/>
          <a:p>
            <a:r>
              <a:rPr lang="en-US" altLang="zh-CN" sz="2400">
                <a:solidFill>
                  <a:srgbClr val="000000"/>
                </a:solidFill>
              </a:rPr>
              <a:t>C</a:t>
            </a:r>
            <a:r>
              <a:rPr lang="en-US" altLang="zh-CN" sz="2400" baseline="-25000">
                <a:solidFill>
                  <a:srgbClr val="000000"/>
                </a:solidFill>
              </a:rPr>
              <a:t>5</a:t>
            </a:r>
            <a:r>
              <a:rPr lang="en-US" altLang="zh-CN" sz="2400">
                <a:solidFill>
                  <a:srgbClr val="000000"/>
                </a:solidFill>
              </a:rPr>
              <a:t>H</a:t>
            </a:r>
            <a:r>
              <a:rPr lang="en-US" altLang="zh-CN" sz="2400" baseline="-25000">
                <a:solidFill>
                  <a:srgbClr val="000000"/>
                </a:solidFill>
              </a:rPr>
              <a:t>12</a:t>
            </a:r>
            <a:r>
              <a:rPr lang="zh-CN" altLang="zh-CN" sz="2400">
                <a:solidFill>
                  <a:srgbClr val="000000"/>
                </a:solidFill>
                <a:cs typeface="Times New Roman" panose="02020603050405020304" pitchFamily="18" charset="0"/>
              </a:rPr>
              <a:t>　</a:t>
            </a:r>
            <a:endParaRPr lang="zh-CN" altLang="en-US"/>
          </a:p>
        </p:txBody>
      </p:sp>
      <p:sp>
        <p:nvSpPr>
          <p:cNvPr id="7" name="内容占位符 1"/>
          <p:cNvSpPr txBox="1"/>
          <p:nvPr/>
        </p:nvSpPr>
        <p:spPr bwMode="auto">
          <a:xfrm>
            <a:off x="360854" y="412356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）该烃的同分异构体有</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2037;FounderCES"/>
          <p:cNvPicPr/>
          <p:nvPr/>
        </p:nvPicPr>
        <p:blipFill>
          <a:blip r:embed="rId1"/>
          <a:stretch>
            <a:fillRect/>
          </a:stretch>
        </p:blipFill>
        <p:spPr>
          <a:xfrm>
            <a:off x="383064" y="4862231"/>
            <a:ext cx="991870" cy="353060"/>
          </a:xfrm>
          <a:prstGeom prst="rect">
            <a:avLst/>
          </a:prstGeom>
        </p:spPr>
      </p:pic>
      <p:sp>
        <p:nvSpPr>
          <p:cNvPr id="9" name="矩形 8"/>
          <p:cNvSpPr/>
          <p:nvPr/>
        </p:nvSpPr>
        <p:spPr>
          <a:xfrm>
            <a:off x="360854" y="4718215"/>
            <a:ext cx="11485848" cy="1130246"/>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根据</a:t>
            </a:r>
            <a:r>
              <a:rPr lang="zh-CN" altLang="zh-CN" sz="2400">
                <a:solidFill>
                  <a:srgbClr val="000000"/>
                </a:solidFill>
                <a:ea typeface="楷体" panose="02010609060101010101" pitchFamily="49" charset="-122"/>
                <a:cs typeface="Times New Roman" panose="02020603050405020304" pitchFamily="18" charset="0"/>
              </a:rPr>
              <a:t>戊烷的组成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其可能的同分异构体有</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smtClean="0">
                <a:solidFill>
                  <a:srgbClr val="000000"/>
                </a:solidFill>
                <a:cs typeface="Times New Roman" panose="02020603050405020304" pitchFamily="18" charset="0"/>
              </a:rPr>
              <a:t>CH</a:t>
            </a:r>
            <a:r>
              <a:rPr lang="en-US" altLang="zh-CN" sz="2400" baseline="-25000" smtClean="0">
                <a:solidFill>
                  <a:srgbClr val="000000"/>
                </a:solidFill>
                <a:cs typeface="Times New Roman" panose="02020603050405020304" pitchFamily="18" charset="0"/>
              </a:rPr>
              <a:t>3</a:t>
            </a:r>
            <a:r>
              <a:rPr lang="en-US" altLang="zh-CN" sz="2400" smtClean="0">
                <a:solidFill>
                  <a:srgbClr val="000000"/>
                </a:solidFill>
                <a:cs typeface="Times New Roman" panose="02020603050405020304" pitchFamily="18" charset="0"/>
              </a:rPr>
              <a:t>CH</a:t>
            </a:r>
            <a:endParaRPr lang="en-US" altLang="zh-CN" sz="2400" smtClean="0">
              <a:solidFill>
                <a:srgbClr val="000000"/>
              </a:solidFill>
              <a:cs typeface="Times New Roman" panose="02020603050405020304" pitchFamily="18" charset="0"/>
            </a:endParaRPr>
          </a:p>
          <a:p>
            <a:pPr algn="just">
              <a:lnSpc>
                <a:spcPct val="150000"/>
              </a:lnSpc>
              <a:spcAft>
                <a:spcPts val="0"/>
              </a:spcAft>
            </a:pPr>
            <a:r>
              <a:rPr lang="zh-CN" altLang="zh-CN" sz="2400" smtClean="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和</a:t>
            </a:r>
            <a:r>
              <a:rPr lang="en-US" altLang="zh-CN" sz="2400">
                <a:solidFill>
                  <a:srgbClr val="000000"/>
                </a:solidFill>
                <a:cs typeface="Times New Roman" panose="02020603050405020304" pitchFamily="18" charset="0"/>
              </a:rPr>
              <a:t>C</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en-US" altLang="zh-CN" sz="2400" baseline="-25000">
                <a:solidFill>
                  <a:srgbClr val="000000"/>
                </a:solidFill>
                <a:cs typeface="Times New Roman" panose="02020603050405020304" pitchFamily="18" charset="0"/>
              </a:rPr>
              <a:t>4</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共</a:t>
            </a:r>
            <a:r>
              <a:rPr lang="en-US" altLang="zh-CN" sz="2400">
                <a:solidFill>
                  <a:srgbClr val="000000"/>
                </a:solidFill>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种。</a:t>
            </a:r>
            <a:endParaRPr lang="zh-CN" altLang="zh-CN" sz="1050">
              <a:solidFill>
                <a:srgbClr val="000000"/>
              </a:solidFill>
              <a:cs typeface="Times New Roman" panose="02020603050405020304" pitchFamily="18" charset="0"/>
            </a:endParaRPr>
          </a:p>
        </p:txBody>
      </p:sp>
      <p:pic>
        <p:nvPicPr>
          <p:cNvPr id="10" name="24答案.eps" descr="id:2147492044;FounderCES"/>
          <p:cNvPicPr/>
          <p:nvPr/>
        </p:nvPicPr>
        <p:blipFill>
          <a:blip r:embed="rId3"/>
          <a:stretch>
            <a:fillRect/>
          </a:stretch>
        </p:blipFill>
        <p:spPr>
          <a:xfrm>
            <a:off x="397011" y="6032368"/>
            <a:ext cx="1016000" cy="361950"/>
          </a:xfrm>
          <a:prstGeom prst="rect">
            <a:avLst/>
          </a:prstGeom>
        </p:spPr>
      </p:pic>
      <p:sp>
        <p:nvSpPr>
          <p:cNvPr id="11" name="矩形 10"/>
          <p:cNvSpPr/>
          <p:nvPr/>
        </p:nvSpPr>
        <p:spPr>
          <a:xfrm>
            <a:off x="1558702" y="5890621"/>
            <a:ext cx="338554" cy="579967"/>
          </a:xfrm>
          <a:prstGeom prst="rect">
            <a:avLst/>
          </a:prstGeom>
        </p:spPr>
        <p:txBody>
          <a:bodyPr wrap="non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3</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9"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萃取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06574" y="1412776"/>
          <a:ext cx="11377264" cy="4834890"/>
        </p:xfrm>
        <a:graphic>
          <a:graphicData uri="http://schemas.openxmlformats.org/drawingml/2006/table">
            <a:tbl>
              <a:tblPr firstRow="1" firstCol="1" bandRow="1"/>
              <a:tblGrid>
                <a:gridCol w="1096768"/>
                <a:gridCol w="1028049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萃取包括液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液萃取和固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液萃取。萃取需要萃取剂。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液萃取利用待分离组分在两种不互溶的溶剂中的溶解度不同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将其从一种溶剂转移到另一种溶剂的过程。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液萃取是用溶剂从固体物质中溶解出待分离组分的过程。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2049" name="ca06.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655046" y="3789040"/>
            <a:ext cx="3168352" cy="22392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90023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有机物</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高考试题中对碳原子成键特点的考查，是必考考点之一，通常通过给出陌生有机物的结构式，考查碳原子的杂化方式和共价键的类型。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以下是碳原子成键特点。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）在有机物中，碳原子有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个价电子，价键总数为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成键数目多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）碳原子既可以与其他原子形成共价键，也可相互成键，既可以形成单键，也可以形成双键或三键（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成键方式多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1"/>
          <a:stretch>
            <a:fillRect/>
          </a:stretch>
        </p:blipFill>
        <p:spPr>
          <a:xfrm>
            <a:off x="354551" y="809618"/>
            <a:ext cx="1290992" cy="45657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r>
              <a:rPr lang="en-US" altLang="zh-CN" b="1">
                <a:solidFill>
                  <a:srgbClr val="000000"/>
                </a:solidFill>
                <a:latin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碳原子间的成键方式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有机物中常见的共价键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在有机物分子中，</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仅以单键方式成键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的碳原子称为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饱和碳原子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，连接在双键、三键或在苯环上的碳原子（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所连原子的数目少于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）称为不饱和碳原子；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单键可以旋转，而双键（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或三键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）不能旋转。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）多个碳原子可以相互结合成长短不一的碳链和碳环，</a:t>
            </a:r>
            <a:r>
              <a:rPr lang="zh-CN" altLang="zh-CN" b="1" spc="-1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碳链和碳环还可以相互结合</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646934" y="620688"/>
            <a:ext cx="3528392" cy="1031888"/>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7103318" y="889848"/>
            <a:ext cx="2182091" cy="493568"/>
          </a:xfrm>
          <a:prstGeom prst="rect">
            <a:avLst/>
          </a:prstGeom>
        </p:spPr>
      </p:pic>
      <p:pic>
        <p:nvPicPr>
          <p:cNvPr id="5" name="图片 4"/>
          <p:cNvPicPr>
            <a:picLocks noChangeAspect="1"/>
          </p:cNvPicPr>
          <p:nvPr/>
        </p:nvPicPr>
        <p:blipFill>
          <a:blip r:embed="rId3"/>
          <a:stretch>
            <a:fillRect/>
          </a:stretch>
        </p:blipFill>
        <p:spPr>
          <a:xfrm>
            <a:off x="4150990" y="1798799"/>
            <a:ext cx="3306198" cy="1001878"/>
          </a:xfrm>
          <a:prstGeom prst="rect">
            <a:avLst/>
          </a:prstGeom>
        </p:spPr>
      </p:pic>
      <p:pic>
        <p:nvPicPr>
          <p:cNvPr id="7" name="图片 6"/>
          <p:cNvPicPr>
            <a:picLocks noChangeAspect="1"/>
          </p:cNvPicPr>
          <p:nvPr/>
        </p:nvPicPr>
        <p:blipFill>
          <a:blip r:embed="rId4"/>
          <a:stretch>
            <a:fillRect/>
          </a:stretch>
        </p:blipFill>
        <p:spPr>
          <a:xfrm>
            <a:off x="7563274" y="1670782"/>
            <a:ext cx="3684050" cy="1172914"/>
          </a:xfrm>
          <a:prstGeom prst="rect">
            <a:avLst/>
          </a:prstGeom>
        </p:spPr>
      </p:pic>
      <p:pic>
        <p:nvPicPr>
          <p:cNvPr id="8" name="图片 7"/>
          <p:cNvPicPr>
            <a:picLocks noChangeAspect="1"/>
          </p:cNvPicPr>
          <p:nvPr/>
        </p:nvPicPr>
        <p:blipFill>
          <a:blip r:embed="rId5"/>
          <a:stretch>
            <a:fillRect/>
          </a:stretch>
        </p:blipFill>
        <p:spPr>
          <a:xfrm>
            <a:off x="375528" y="2800677"/>
            <a:ext cx="3356293" cy="916004"/>
          </a:xfrm>
          <a:prstGeom prst="rect">
            <a:avLst/>
          </a:prstGeom>
        </p:spPr>
      </p:pic>
      <p:pic>
        <p:nvPicPr>
          <p:cNvPr id="9" name="图片 8"/>
          <p:cNvPicPr>
            <a:picLocks noChangeAspect="1"/>
          </p:cNvPicPr>
          <p:nvPr/>
        </p:nvPicPr>
        <p:blipFill>
          <a:blip r:embed="rId6"/>
          <a:stretch>
            <a:fillRect/>
          </a:stretch>
        </p:blipFill>
        <p:spPr>
          <a:xfrm>
            <a:off x="3907857" y="2731261"/>
            <a:ext cx="3479380" cy="1054835"/>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亚乙烯酯是锂离子电池低温电解液的重要添加剂，其结构如图所示。下列说法错误的是（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该分子含有极性键和非极性键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该分子中碳原子均采取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该分子中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极性较大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易断裂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该分子中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键的个数比为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859421"/>
            <a:ext cx="1259505" cy="409339"/>
          </a:xfrm>
          <a:prstGeom prst="rect">
            <a:avLst/>
          </a:prstGeom>
        </p:spPr>
      </p:pic>
      <p:pic>
        <p:nvPicPr>
          <p:cNvPr id="4" name="ca14.jpg" descr="id:2147492065;FounderCES"/>
          <p:cNvPicPr/>
          <p:nvPr/>
        </p:nvPicPr>
        <p:blipFill>
          <a:blip r:embed="rId2"/>
          <a:stretch>
            <a:fillRect/>
          </a:stretch>
        </p:blipFill>
        <p:spPr>
          <a:xfrm>
            <a:off x="6599262" y="1916832"/>
            <a:ext cx="1086485" cy="1492885"/>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分子中含有极性键 </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含有非极性键碳碳双键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该分子中的三个碳原子各形成一个双键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酮羰基影响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极性较大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易断裂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单键为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一个双键中有一个</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键和一个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则该分子中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键个数比为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注意碳氢键未画出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6" name="24解析.eps" descr="id:2147492072;FounderCES"/>
          <p:cNvPicPr/>
          <p:nvPr/>
        </p:nvPicPr>
        <p:blipFill>
          <a:blip r:embed="rId1"/>
          <a:stretch>
            <a:fillRect/>
          </a:stretch>
        </p:blipFill>
        <p:spPr>
          <a:xfrm>
            <a:off x="360854" y="980728"/>
            <a:ext cx="870585" cy="310515"/>
          </a:xfrm>
          <a:prstGeom prst="rect">
            <a:avLst/>
          </a:prstGeom>
        </p:spPr>
      </p:pic>
      <p:pic>
        <p:nvPicPr>
          <p:cNvPr id="8" name="24答案.eps" descr="id:2147492079;FounderCES"/>
          <p:cNvPicPr/>
          <p:nvPr/>
        </p:nvPicPr>
        <p:blipFill>
          <a:blip r:embed="rId2"/>
          <a:stretch>
            <a:fillRect/>
          </a:stretch>
        </p:blipFill>
        <p:spPr>
          <a:xfrm>
            <a:off x="406574" y="3156288"/>
            <a:ext cx="918845" cy="327660"/>
          </a:xfrm>
          <a:prstGeom prst="rect">
            <a:avLst/>
          </a:prstGeom>
        </p:spPr>
      </p:pic>
      <p:pic>
        <p:nvPicPr>
          <p:cNvPr id="5" name="图片 4"/>
          <p:cNvPicPr>
            <a:picLocks noChangeAspect="1"/>
          </p:cNvPicPr>
          <p:nvPr/>
        </p:nvPicPr>
        <p:blipFill>
          <a:blip r:embed="rId3"/>
          <a:stretch>
            <a:fillRect/>
          </a:stretch>
        </p:blipFill>
        <p:spPr>
          <a:xfrm>
            <a:off x="4391738" y="939627"/>
            <a:ext cx="2279685" cy="365609"/>
          </a:xfrm>
          <a:prstGeom prst="rect">
            <a:avLst/>
          </a:prstGeom>
        </p:spPr>
      </p:pic>
      <p:pic>
        <p:nvPicPr>
          <p:cNvPr id="9" name="图片 8"/>
          <p:cNvPicPr>
            <a:picLocks noChangeAspect="1"/>
          </p:cNvPicPr>
          <p:nvPr/>
        </p:nvPicPr>
        <p:blipFill>
          <a:blip r:embed="rId4"/>
          <a:stretch>
            <a:fillRect/>
          </a:stretch>
        </p:blipFill>
        <p:spPr>
          <a:xfrm>
            <a:off x="7010115" y="877856"/>
            <a:ext cx="1188769" cy="479056"/>
          </a:xfrm>
          <a:prstGeom prst="rect">
            <a:avLst/>
          </a:prstGeom>
        </p:spPr>
      </p:pic>
      <p:pic>
        <p:nvPicPr>
          <p:cNvPr id="10" name="图片 9"/>
          <p:cNvPicPr>
            <a:picLocks noChangeAspect="1"/>
          </p:cNvPicPr>
          <p:nvPr/>
        </p:nvPicPr>
        <p:blipFill>
          <a:blip r:embed="rId5"/>
          <a:stretch>
            <a:fillRect/>
          </a:stretch>
        </p:blipFill>
        <p:spPr>
          <a:xfrm>
            <a:off x="9910866" y="1484784"/>
            <a:ext cx="952198" cy="384428"/>
          </a:xfrm>
          <a:prstGeom prst="rect">
            <a:avLst/>
          </a:prstGeom>
        </p:spPr>
      </p:pic>
      <p:sp>
        <p:nvSpPr>
          <p:cNvPr id="11" name="矩形 10"/>
          <p:cNvSpPr/>
          <p:nvPr/>
        </p:nvSpPr>
        <p:spPr>
          <a:xfrm>
            <a:off x="1443147" y="2996952"/>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杂化</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方式的其他判断方法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根据杂化轨道的立体构型判断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若杂化轨道在空间的分布为四面体形或三角锥形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则中心原子采取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若杂化轨道在空间的分布呈平面三角形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则中心原子采取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若杂化轨道在空间的分布呈直线形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则中心原子采取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根据中心原子价层电子对数判断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若中心原子的价层电子对数是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若中心原子的价层电子对数是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若中心原子的价层电子对数是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杂化</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3" name="提分绝招A.eps" descr="id:2147492086;FounderCES"/>
          <p:cNvPicPr/>
          <p:nvPr/>
        </p:nvPicPr>
        <p:blipFill>
          <a:blip r:embed="rId1"/>
          <a:stretch>
            <a:fillRect/>
          </a:stretch>
        </p:blipFill>
        <p:spPr>
          <a:xfrm>
            <a:off x="420928" y="906810"/>
            <a:ext cx="1591945" cy="36195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489267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山东潍坊国开中学高二开学考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）下列对有关物质的同分异构体数目（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均不考虑立体异构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）的判断错误的是（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键线式为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有机化合物存在顺反异构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组成和结构可用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的有机化合物有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分子中含有两个碳碳三键的脂肪烃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个碳原子不都在同一直线上的有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狗烯</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200000"/>
              </a:lnSpc>
            </a:pPr>
            <a:endParaRPr lang="zh-CN" altLang="en-US"/>
          </a:p>
        </p:txBody>
      </p:sp>
      <p:pic>
        <p:nvPicPr>
          <p:cNvPr id="3" name="图片 2"/>
          <p:cNvPicPr>
            <a:picLocks noChangeAspect="1"/>
          </p:cNvPicPr>
          <p:nvPr/>
        </p:nvPicPr>
        <p:blipFill>
          <a:blip r:embed="rId1"/>
          <a:stretch>
            <a:fillRect/>
          </a:stretch>
        </p:blipFill>
        <p:spPr>
          <a:xfrm>
            <a:off x="360854" y="741078"/>
            <a:ext cx="1428750" cy="502227"/>
          </a:xfrm>
          <a:prstGeom prst="rect">
            <a:avLst/>
          </a:prstGeom>
        </p:spPr>
      </p:pic>
      <p:pic>
        <p:nvPicPr>
          <p:cNvPr id="4" name="图片 3"/>
          <p:cNvPicPr>
            <a:picLocks noChangeAspect="1"/>
          </p:cNvPicPr>
          <p:nvPr/>
        </p:nvPicPr>
        <p:blipFill>
          <a:blip r:embed="rId2"/>
          <a:stretch>
            <a:fillRect/>
          </a:stretch>
        </p:blipFill>
        <p:spPr>
          <a:xfrm>
            <a:off x="2206774" y="1772816"/>
            <a:ext cx="1152128" cy="978222"/>
          </a:xfrm>
          <a:prstGeom prst="rect">
            <a:avLst/>
          </a:prstGeom>
        </p:spPr>
      </p:pic>
      <p:pic>
        <p:nvPicPr>
          <p:cNvPr id="5" name="图片 4"/>
          <p:cNvPicPr>
            <a:picLocks noChangeAspect="1"/>
          </p:cNvPicPr>
          <p:nvPr/>
        </p:nvPicPr>
        <p:blipFill>
          <a:blip r:embed="rId3"/>
          <a:stretch>
            <a:fillRect/>
          </a:stretch>
        </p:blipFill>
        <p:spPr>
          <a:xfrm>
            <a:off x="3070870" y="2751038"/>
            <a:ext cx="2701636" cy="623455"/>
          </a:xfrm>
          <a:prstGeom prst="rect">
            <a:avLst/>
          </a:prstGeom>
        </p:spPr>
      </p:pic>
      <p:pic>
        <p:nvPicPr>
          <p:cNvPr id="7" name="bt08.jpg" descr="id:2147492100;FounderCES"/>
          <p:cNvPicPr/>
          <p:nvPr/>
        </p:nvPicPr>
        <p:blipFill>
          <a:blip r:embed="rId4"/>
          <a:stretch>
            <a:fillRect/>
          </a:stretch>
        </p:blipFill>
        <p:spPr>
          <a:xfrm>
            <a:off x="2024707" y="3906498"/>
            <a:ext cx="2092325" cy="1334770"/>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657600"/>
          </a:xfrm>
        </p:spPr>
        <p:txBody>
          <a:bodyPr/>
          <a:lstStyle/>
          <a:p>
            <a:pPr algn="l"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分子中碳碳双键两端的碳原子均连有不同的原子或原子团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存在顺反异构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种不同的结构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表示的不同结构的有机物理论上为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但由于两个取代基同为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则重复的结构有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表示的有机物共有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的不饱和度为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含有两个碳碳三键的脂肪烃</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同分异构体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smtClean="0"/>
              <a:t>  </a:t>
            </a:r>
            <a:endParaRPr lang="zh-CN" altLang="en-US"/>
          </a:p>
        </p:txBody>
      </p:sp>
      <p:pic>
        <p:nvPicPr>
          <p:cNvPr id="3" name="24解析.eps" descr="id:2147492107;FounderCES"/>
          <p:cNvPicPr/>
          <p:nvPr/>
        </p:nvPicPr>
        <p:blipFill>
          <a:blip r:embed="rId1"/>
          <a:stretch>
            <a:fillRect/>
          </a:stretch>
        </p:blipFill>
        <p:spPr>
          <a:xfrm>
            <a:off x="399450" y="943224"/>
            <a:ext cx="871220" cy="310515"/>
          </a:xfrm>
          <a:prstGeom prst="rect">
            <a:avLst/>
          </a:prstGeom>
        </p:spPr>
      </p:pic>
      <p:pic>
        <p:nvPicPr>
          <p:cNvPr id="5" name="图片 4"/>
          <p:cNvPicPr>
            <a:picLocks noChangeAspect="1"/>
          </p:cNvPicPr>
          <p:nvPr/>
        </p:nvPicPr>
        <p:blipFill>
          <a:blip r:embed="rId2"/>
          <a:stretch>
            <a:fillRect/>
          </a:stretch>
        </p:blipFill>
        <p:spPr>
          <a:xfrm>
            <a:off x="2054132" y="1448482"/>
            <a:ext cx="1080597" cy="422220"/>
          </a:xfrm>
          <a:prstGeom prst="rect">
            <a:avLst/>
          </a:prstGeom>
        </p:spPr>
      </p:pic>
      <p:pic>
        <p:nvPicPr>
          <p:cNvPr id="6" name="图片 5"/>
          <p:cNvPicPr>
            <a:picLocks noChangeAspect="1"/>
          </p:cNvPicPr>
          <p:nvPr/>
        </p:nvPicPr>
        <p:blipFill>
          <a:blip r:embed="rId3"/>
          <a:stretch>
            <a:fillRect/>
          </a:stretch>
        </p:blipFill>
        <p:spPr>
          <a:xfrm>
            <a:off x="6815286" y="1253739"/>
            <a:ext cx="2640666" cy="722784"/>
          </a:xfrm>
          <a:prstGeom prst="rect">
            <a:avLst/>
          </a:prstGeom>
        </p:spPr>
      </p:pic>
      <p:pic>
        <p:nvPicPr>
          <p:cNvPr id="7" name="图片 6"/>
          <p:cNvPicPr>
            <a:picLocks noChangeAspect="1"/>
          </p:cNvPicPr>
          <p:nvPr/>
        </p:nvPicPr>
        <p:blipFill>
          <a:blip r:embed="rId4"/>
          <a:stretch>
            <a:fillRect/>
          </a:stretch>
        </p:blipFill>
        <p:spPr>
          <a:xfrm>
            <a:off x="7489236" y="1954957"/>
            <a:ext cx="1030504" cy="486626"/>
          </a:xfrm>
          <a:prstGeom prst="rect">
            <a:avLst/>
          </a:prstGeom>
        </p:spPr>
      </p:pic>
      <p:pic>
        <p:nvPicPr>
          <p:cNvPr id="8" name="图片 7"/>
          <p:cNvPicPr>
            <a:picLocks noChangeAspect="1"/>
          </p:cNvPicPr>
          <p:nvPr/>
        </p:nvPicPr>
        <p:blipFill>
          <a:blip r:embed="rId5"/>
          <a:stretch>
            <a:fillRect/>
          </a:stretch>
        </p:blipFill>
        <p:spPr>
          <a:xfrm>
            <a:off x="910832" y="2493653"/>
            <a:ext cx="2690759" cy="601127"/>
          </a:xfrm>
          <a:prstGeom prst="rect">
            <a:avLst/>
          </a:prstGeom>
        </p:spPr>
      </p:pic>
      <p:pic>
        <p:nvPicPr>
          <p:cNvPr id="9" name="图片 8"/>
          <p:cNvPicPr>
            <a:picLocks noChangeAspect="1"/>
          </p:cNvPicPr>
          <p:nvPr/>
        </p:nvPicPr>
        <p:blipFill>
          <a:blip r:embed="rId6"/>
          <a:stretch>
            <a:fillRect/>
          </a:stretch>
        </p:blipFill>
        <p:spPr>
          <a:xfrm>
            <a:off x="478582" y="3717032"/>
            <a:ext cx="3976717" cy="1991645"/>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18634"/>
            <a:ext cx="11485848" cy="1130246"/>
          </a:xfrm>
        </p:spPr>
        <p:txBody>
          <a:bodyPr/>
          <a:lstStyle/>
          <a:p>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个碳原子不都在同一直线上的共有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狗烯</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种处于不同化学环境的氢原子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则一氯代物共有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en-US"/>
          </a:p>
        </p:txBody>
      </p:sp>
      <p:pic>
        <p:nvPicPr>
          <p:cNvPr id="3" name="图片 2"/>
          <p:cNvPicPr>
            <a:picLocks noChangeAspect="1"/>
          </p:cNvPicPr>
          <p:nvPr/>
        </p:nvPicPr>
        <p:blipFill>
          <a:blip r:embed="rId1"/>
          <a:stretch>
            <a:fillRect/>
          </a:stretch>
        </p:blipFill>
        <p:spPr>
          <a:xfrm>
            <a:off x="403984" y="738942"/>
            <a:ext cx="3341979" cy="1044815"/>
          </a:xfrm>
          <a:prstGeom prst="rect">
            <a:avLst/>
          </a:prstGeom>
        </p:spPr>
      </p:pic>
      <p:pic>
        <p:nvPicPr>
          <p:cNvPr id="4" name="24答案.eps" descr="id:2147492114;FounderCES"/>
          <p:cNvPicPr/>
          <p:nvPr/>
        </p:nvPicPr>
        <p:blipFill>
          <a:blip r:embed="rId2"/>
          <a:stretch>
            <a:fillRect/>
          </a:stretch>
        </p:blipFill>
        <p:spPr>
          <a:xfrm>
            <a:off x="394359" y="2580224"/>
            <a:ext cx="918845" cy="327660"/>
          </a:xfrm>
          <a:prstGeom prst="rect">
            <a:avLst/>
          </a:prstGeom>
        </p:spPr>
      </p:pic>
      <p:sp>
        <p:nvSpPr>
          <p:cNvPr id="5" name="矩形 4"/>
          <p:cNvSpPr/>
          <p:nvPr/>
        </p:nvSpPr>
        <p:spPr>
          <a:xfrm>
            <a:off x="1482804" y="2395010"/>
            <a:ext cx="403225" cy="645160"/>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30832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萃取剂</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的选择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萃取剂与原溶剂互不相溶。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溶质在萃取剂中的溶解度远大于在原溶剂中的溶解度。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萃取剂与原溶液中的成分不反应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顿有所悟.eps" descr="id:2147491723;FounderCES"/>
          <p:cNvPicPr/>
          <p:nvPr/>
        </p:nvPicPr>
        <p:blipFill>
          <a:blip r:embed="rId1"/>
          <a:stretch>
            <a:fillRect/>
          </a:stretch>
        </p:blipFill>
        <p:spPr>
          <a:xfrm>
            <a:off x="478582" y="810834"/>
            <a:ext cx="2084705" cy="4572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620688"/>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重结晶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06574" y="1287344"/>
          <a:ext cx="11377264" cy="5177790"/>
        </p:xfrm>
        <a:graphic>
          <a:graphicData uri="http://schemas.openxmlformats.org/drawingml/2006/table">
            <a:tbl>
              <a:tblPr firstRow="1" firstCol="1" bandRow="1"/>
              <a:tblGrid>
                <a:gridCol w="1368152"/>
                <a:gridCol w="10009112"/>
              </a:tblGrid>
              <a:tr h="100811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利用被提纯物质和杂质在同一溶剂中的溶解度不同而将杂质除去。采用冷却的方法将有机物分离出来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是提纯固体有机物的常用方法。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溶剂的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杂质在所选溶剂中溶解度很小或很大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易于除去。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被提纯的有机物在所选溶剂中的溶解度受温度的影响较大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能够进行冷却结晶。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苯甲酸重结晶的实验装置及步骤</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073" name="ca07.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4006974" y="4599712"/>
            <a:ext cx="3808423" cy="17281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苯甲酸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重结晶实验中趁热过滤可以保持苯甲酸全部溶解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防止苯甲酸析出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使苯甲酸与不溶杂质分离</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温馨提示.eps" descr="id:2147491463;FounderCES"/>
          <p:cNvPicPr/>
          <p:nvPr/>
        </p:nvPicPr>
        <p:blipFill>
          <a:blip r:embed="rId1"/>
          <a:stretch>
            <a:fillRect/>
          </a:stretch>
        </p:blipFill>
        <p:spPr>
          <a:xfrm>
            <a:off x="550590" y="908720"/>
            <a:ext cx="1730375" cy="3397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91470;FounderCES"/>
          <p:cNvPicPr/>
          <p:nvPr/>
        </p:nvPicPr>
        <p:blipFill>
          <a:blip r:embed="rId1"/>
          <a:stretch>
            <a:fillRect/>
          </a:stretch>
        </p:blipFill>
        <p:spPr>
          <a:xfrm>
            <a:off x="406574" y="908720"/>
            <a:ext cx="1560195" cy="414655"/>
          </a:xfrm>
          <a:prstGeom prst="rect">
            <a:avLst/>
          </a:prstGeom>
        </p:spPr>
      </p:pic>
      <p:sp>
        <p:nvSpPr>
          <p:cNvPr id="6" name="内容占位符 5"/>
          <p:cNvSpPr>
            <a:spLocks noGrp="1"/>
          </p:cNvSpPr>
          <p:nvPr>
            <p:ph idx="1"/>
          </p:nvPr>
        </p:nvSpPr>
        <p:spPr>
          <a:xfrm>
            <a:off x="360854" y="764704"/>
            <a:ext cx="11485848" cy="57624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确定</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式</a:t>
            </a:r>
            <a:endParaRPr lang="zh-CN" altLang="en-US"/>
          </a:p>
        </p:txBody>
      </p:sp>
      <p:pic>
        <p:nvPicPr>
          <p:cNvPr id="4" name="24d166.jpg" descr="id:2147491752;FounderCES"/>
          <p:cNvPicPr/>
          <p:nvPr/>
        </p:nvPicPr>
        <p:blipFill>
          <a:blip r:embed="rId2"/>
          <a:stretch>
            <a:fillRect/>
          </a:stretch>
        </p:blipFill>
        <p:spPr>
          <a:xfrm>
            <a:off x="2854846" y="1556792"/>
            <a:ext cx="5975350" cy="44348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李比希法确定实验式时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需要测定三个物理量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样品的质量及吸收剂在吸收前和吸收后的质量</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7894</Words>
  <Application>WPS 演示</Application>
  <PresentationFormat>自定义</PresentationFormat>
  <Paragraphs>393</Paragraphs>
  <Slides>47</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47</vt:i4>
      </vt:variant>
    </vt:vector>
  </HeadingPairs>
  <TitlesOfParts>
    <vt:vector size="59" baseType="lpstr">
      <vt:lpstr>Arial</vt:lpstr>
      <vt:lpstr>宋体</vt:lpstr>
      <vt:lpstr>Wingdings</vt:lpstr>
      <vt:lpstr>Times New Roman</vt:lpstr>
      <vt:lpstr>楷体</vt:lpstr>
      <vt:lpstr>微软雅黑</vt:lpstr>
      <vt:lpstr>黑体</vt:lpstr>
      <vt:lpstr>仿宋</vt:lpstr>
      <vt:lpstr>Arial Unicode MS</vt:lpstr>
      <vt:lpstr>Calibri</vt:lpstr>
      <vt:lpstr>Cambria Math</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607</cp:revision>
  <dcterms:created xsi:type="dcterms:W3CDTF">2020-11-06T05:24:00Z</dcterms:created>
  <dcterms:modified xsi:type="dcterms:W3CDTF">2025-11-11T05:42:49Z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1840DC41E035418AB9FD8067A41BCE7C_12</vt:lpwstr>
  </property>
</Properties>
</file>